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71" r:id="rId12"/>
    <p:sldId id="270" r:id="rId13"/>
    <p:sldId id="272" r:id="rId14"/>
    <p:sldId id="292" r:id="rId15"/>
    <p:sldId id="273" r:id="rId16"/>
    <p:sldId id="274" r:id="rId17"/>
    <p:sldId id="275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80" autoAdjust="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66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3175">
          <a:solidFill>
            <a:schemeClr val="tx1"/>
          </a:solidFill>
          <a:prstDash val="solid"/>
        </a:ln>
      </c:spPr>
    </c:sideWall>
    <c:backWall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176666296994755E-2"/>
          <c:y val="5.1042320237674792E-2"/>
          <c:w val="0.92082333370300562"/>
          <c:h val="0.8503340743356956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ln w="1231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8.4184983919263767E-2"/>
                  <c:y val="0.292765670122369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5776,4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7580031369318408E-2"/>
                  <c:y val="0.1567666673591924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5521,8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5.4691360763003224E-2"/>
                  <c:y val="0.46020007063760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6583,5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7.5130594591169081E-2"/>
                  <c:y val="8.51403403070662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6950,6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7.8873239436619919E-2"/>
                  <c:y val="0.266490765171504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6627,0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4636">
                <a:noFill/>
              </a:ln>
            </c:spPr>
            <c:txPr>
              <a:bodyPr/>
              <a:lstStyle/>
              <a:p>
                <a:pPr>
                  <a:defRPr sz="20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5776.4</c:v>
                </c:pt>
                <c:pt idx="1">
                  <c:v>5521.8</c:v>
                </c:pt>
                <c:pt idx="2">
                  <c:v>6583.5</c:v>
                </c:pt>
                <c:pt idx="3">
                  <c:v>6950.6</c:v>
                </c:pt>
                <c:pt idx="4">
                  <c:v>6627</c:v>
                </c:pt>
              </c:numCache>
            </c:numRef>
          </c:val>
        </c:ser>
        <c:gapDepth val="0"/>
        <c:shape val="pyramid"/>
        <c:axId val="91083136"/>
        <c:axId val="91084672"/>
        <c:axId val="0"/>
      </c:bar3DChart>
      <c:catAx>
        <c:axId val="91083136"/>
        <c:scaling>
          <c:orientation val="minMax"/>
        </c:scaling>
        <c:axPos val="b"/>
        <c:numFmt formatCode="General" sourceLinked="1"/>
        <c:tickLblPos val="low"/>
        <c:spPr>
          <a:ln w="9238">
            <a:noFill/>
          </a:ln>
        </c:spPr>
        <c:txPr>
          <a:bodyPr rot="0" vert="horz"/>
          <a:lstStyle/>
          <a:p>
            <a:pPr>
              <a:defRPr sz="20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1084672"/>
        <c:crosses val="autoZero"/>
        <c:auto val="1"/>
        <c:lblAlgn val="ctr"/>
        <c:lblOffset val="100"/>
        <c:tickLblSkip val="1"/>
        <c:tickMarkSkip val="1"/>
      </c:catAx>
      <c:valAx>
        <c:axId val="91084672"/>
        <c:scaling>
          <c:orientation val="minMax"/>
        </c:scaling>
        <c:axPos val="l"/>
        <c:numFmt formatCode="General" sourceLinked="1"/>
        <c:tickLblPos val="nextTo"/>
        <c:spPr>
          <a:ln w="30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7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1083136"/>
        <c:crosses val="autoZero"/>
        <c:crossBetween val="between"/>
      </c:valAx>
      <c:spPr>
        <a:noFill/>
        <a:ln w="24636">
          <a:noFill/>
        </a:ln>
      </c:spPr>
    </c:plotArea>
    <c:legend>
      <c:legendPos val="r"/>
      <c:layout>
        <c:manualLayout>
          <c:xMode val="edge"/>
          <c:yMode val="edge"/>
          <c:x val="0.94227348342020611"/>
          <c:y val="0.47892720306513431"/>
          <c:w val="3.6269015668816212E-2"/>
          <c:h val="3.4952942887416259E-2"/>
        </c:manualLayout>
      </c:layout>
      <c:spPr>
        <a:solidFill>
          <a:schemeClr val="bg1"/>
        </a:solidFill>
        <a:ln w="3079">
          <a:solidFill>
            <a:schemeClr val="tx1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86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00CC66"/>
    </a:solidFill>
    <a:ln>
      <a:noFill/>
    </a:ln>
  </c:spPr>
  <c:txPr>
    <a:bodyPr/>
    <a:lstStyle/>
    <a:p>
      <a:pPr>
        <a:defRPr sz="94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545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0" y="4221088"/>
            <a:ext cx="7173854" cy="1232332"/>
          </a:xfrm>
        </p:spPr>
        <p:txBody>
          <a:bodyPr>
            <a:normAutofit fontScale="92500"/>
          </a:bodyPr>
          <a:lstStyle/>
          <a:p>
            <a:pPr algn="ctr"/>
            <a:r>
              <a:rPr lang="x-none" b="1" smtClean="0"/>
              <a:t>бюджет </a:t>
            </a:r>
            <a:r>
              <a:rPr lang="ru-RU" b="1" dirty="0" smtClean="0"/>
              <a:t>Отрадовского</a:t>
            </a:r>
            <a:r>
              <a:rPr lang="x-none" b="1" smtClean="0"/>
              <a:t> </a:t>
            </a:r>
            <a:r>
              <a:rPr lang="x-none" b="1" dirty="0"/>
              <a:t>сельского </a:t>
            </a:r>
            <a:r>
              <a:rPr lang="x-none" b="1" smtClean="0"/>
              <a:t>поселения</a:t>
            </a:r>
            <a:r>
              <a:rPr lang="ru-RU" b="1" dirty="0" smtClean="0"/>
              <a:t> Азовского района</a:t>
            </a:r>
            <a:endParaRPr lang="ru-RU" dirty="0"/>
          </a:p>
          <a:p>
            <a:pPr algn="ctr"/>
            <a:r>
              <a:rPr lang="x-none" b="1" dirty="0"/>
              <a:t> </a:t>
            </a:r>
            <a:r>
              <a:rPr lang="x-none" b="1"/>
              <a:t>на </a:t>
            </a:r>
            <a:r>
              <a:rPr lang="x-none" b="1" smtClean="0"/>
              <a:t>20</a:t>
            </a:r>
            <a:r>
              <a:rPr lang="ru-RU" b="1" dirty="0" smtClean="0"/>
              <a:t>21</a:t>
            </a:r>
            <a:r>
              <a:rPr lang="x-none" b="1" smtClean="0"/>
              <a:t> </a:t>
            </a:r>
            <a:r>
              <a:rPr lang="x-none" b="1" dirty="0"/>
              <a:t>год и </a:t>
            </a:r>
            <a:r>
              <a:rPr lang="ru-RU" b="1" dirty="0" smtClean="0"/>
              <a:t>на </a:t>
            </a:r>
            <a:r>
              <a:rPr lang="x-none" b="1" dirty="0" smtClean="0"/>
              <a:t>плановый </a:t>
            </a:r>
            <a:r>
              <a:rPr lang="x-none" b="1"/>
              <a:t>период </a:t>
            </a:r>
            <a:r>
              <a:rPr lang="x-none" b="1" smtClean="0"/>
              <a:t>20</a:t>
            </a:r>
            <a:r>
              <a:rPr lang="ru-RU" b="1" dirty="0" smtClean="0"/>
              <a:t>22 </a:t>
            </a:r>
            <a:r>
              <a:rPr lang="ru-RU" b="1" dirty="0" smtClean="0"/>
              <a:t>и</a:t>
            </a:r>
            <a:r>
              <a:rPr lang="ru-RU" b="1" dirty="0"/>
              <a:t> </a:t>
            </a:r>
            <a:r>
              <a:rPr lang="x-none" b="1" smtClean="0"/>
              <a:t>20</a:t>
            </a:r>
            <a:r>
              <a:rPr lang="en-US" b="1" dirty="0" smtClean="0"/>
              <a:t>2</a:t>
            </a:r>
            <a:r>
              <a:rPr lang="ru-RU" b="1" dirty="0" smtClean="0"/>
              <a:t>2</a:t>
            </a:r>
            <a:r>
              <a:rPr lang="en-US" b="1" dirty="0" smtClean="0"/>
              <a:t> </a:t>
            </a:r>
            <a:r>
              <a:rPr lang="x-none" b="1" smtClean="0"/>
              <a:t>г</a:t>
            </a:r>
            <a:r>
              <a:rPr lang="ru-RU" b="1" dirty="0" smtClean="0"/>
              <a:t>г.</a:t>
            </a:r>
            <a:r>
              <a:rPr lang="x-none" b="1" smtClean="0"/>
              <a:t>» </a:t>
            </a:r>
            <a:endParaRPr lang="ru-RU" dirty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935" y="1966615"/>
            <a:ext cx="2886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5" y="908720"/>
            <a:ext cx="7465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 для граждан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871265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Поступления от уплаты </a:t>
            </a:r>
          </a:p>
          <a:p>
            <a:r>
              <a:rPr lang="ru-RU" altLang="ru-RU" sz="1400" dirty="0"/>
              <a:t>налогов, установленных </a:t>
            </a:r>
          </a:p>
          <a:p>
            <a:r>
              <a:rPr lang="ru-RU" altLang="ru-RU" sz="1400" dirty="0"/>
              <a:t>Налоговым Кодексом РФ:</a:t>
            </a:r>
          </a:p>
          <a:p>
            <a:r>
              <a:rPr lang="ru-RU" altLang="ru-RU" sz="1400" dirty="0"/>
              <a:t>-налог на доходы </a:t>
            </a:r>
          </a:p>
          <a:p>
            <a:r>
              <a:rPr lang="ru-RU" altLang="ru-RU" sz="1400" dirty="0"/>
              <a:t>физических лиц;</a:t>
            </a:r>
          </a:p>
          <a:p>
            <a:pPr>
              <a:buFontTx/>
              <a:buChar char="-"/>
            </a:pPr>
            <a:r>
              <a:rPr lang="ru-RU" altLang="ru-RU" sz="1400" dirty="0"/>
              <a:t>акцизы;</a:t>
            </a:r>
          </a:p>
          <a:p>
            <a:r>
              <a:rPr lang="ru-RU" altLang="ru-RU" sz="1400" dirty="0" smtClean="0"/>
              <a:t>-налоги на совокупный </a:t>
            </a:r>
          </a:p>
          <a:p>
            <a:r>
              <a:rPr lang="ru-RU" altLang="ru-RU" sz="1400" dirty="0" smtClean="0"/>
              <a:t> доход;</a:t>
            </a:r>
          </a:p>
          <a:p>
            <a:r>
              <a:rPr lang="ru-RU" altLang="ru-RU" sz="1400" dirty="0" smtClean="0"/>
              <a:t>-налоги на имущество;</a:t>
            </a:r>
            <a:endParaRPr lang="ru-RU" altLang="ru-RU" sz="1400" dirty="0"/>
          </a:p>
          <a:p>
            <a:pPr>
              <a:buFontTx/>
              <a:buChar char="-"/>
            </a:pPr>
            <a:r>
              <a:rPr lang="ru-RU" altLang="ru-RU" sz="1400" dirty="0"/>
              <a:t>госпошлина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0138" y="3505845"/>
            <a:ext cx="2663825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Платежи, установленные</a:t>
            </a:r>
          </a:p>
          <a:p>
            <a:r>
              <a:rPr lang="ru-RU" altLang="ru-RU" sz="1400" dirty="0"/>
              <a:t> законодательством </a:t>
            </a:r>
          </a:p>
          <a:p>
            <a:r>
              <a:rPr lang="ru-RU" altLang="ru-RU" sz="1400" dirty="0"/>
              <a:t>Российской Федерации:</a:t>
            </a:r>
          </a:p>
          <a:p>
            <a:r>
              <a:rPr lang="ru-RU" altLang="ru-RU" sz="1400" dirty="0"/>
              <a:t>-арендная плата за землю;</a:t>
            </a:r>
          </a:p>
          <a:p>
            <a:r>
              <a:rPr lang="ru-RU" altLang="ru-RU" sz="1400" dirty="0"/>
              <a:t>-доходы от использования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реализации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продажи</a:t>
            </a:r>
          </a:p>
          <a:p>
            <a:r>
              <a:rPr lang="ru-RU" altLang="ru-RU" sz="1400" dirty="0"/>
              <a:t>земельных участков;</a:t>
            </a:r>
          </a:p>
          <a:p>
            <a:r>
              <a:rPr lang="ru-RU" altLang="ru-RU" sz="1400" dirty="0"/>
              <a:t>-штрафы за нарушение </a:t>
            </a:r>
          </a:p>
          <a:p>
            <a:r>
              <a:rPr lang="ru-RU" altLang="ru-RU" sz="1400" dirty="0"/>
              <a:t>законодательства;</a:t>
            </a:r>
          </a:p>
          <a:p>
            <a:r>
              <a:rPr lang="ru-RU" altLang="ru-RU" sz="1400" dirty="0"/>
              <a:t>-прочие 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47608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dirty="0"/>
              <a:t>Поступления от других</a:t>
            </a:r>
          </a:p>
          <a:p>
            <a:pPr algn="ctr"/>
            <a:r>
              <a:rPr lang="ru-RU" altLang="ru-RU" sz="1400" dirty="0"/>
              <a:t> бюджетов (межбюджетные </a:t>
            </a:r>
          </a:p>
          <a:p>
            <a:pPr algn="ctr"/>
            <a:r>
              <a:rPr lang="ru-RU" altLang="ru-RU" sz="1400" dirty="0"/>
              <a:t>трансферты),организаций, </a:t>
            </a:r>
          </a:p>
          <a:p>
            <a:pPr algn="ctr"/>
            <a:r>
              <a:rPr lang="ru-RU" altLang="ru-RU" sz="1400" dirty="0"/>
              <a:t>граждан (кроме налоговых</a:t>
            </a:r>
          </a:p>
          <a:p>
            <a:pPr algn="ctr"/>
            <a:r>
              <a:rPr lang="ru-RU" altLang="ru-RU" sz="1400" dirty="0"/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720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780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71265" y="1273820"/>
            <a:ext cx="7772400" cy="2044700"/>
            <a:chOff x="410" y="705"/>
            <a:chExt cx="4236" cy="1288"/>
          </a:xfrm>
          <a:blipFill>
            <a:blip r:embed="rId3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Неналоговые</a:t>
              </a:r>
              <a:r>
                <a:rPr kumimoji="0" lang="ru-RU" altLang="ru-RU" sz="17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доходы</a:t>
              </a:r>
              <a:endPara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Безвозмездные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поступления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7698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411413" y="2781300"/>
            <a:ext cx="424815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i="1" dirty="0"/>
              <a:t>Межбюджетные трансферты</a:t>
            </a:r>
            <a:r>
              <a:rPr lang="ru-RU" altLang="ru-RU" dirty="0"/>
              <a:t> – </a:t>
            </a:r>
          </a:p>
          <a:p>
            <a:pPr algn="ctr"/>
            <a:r>
              <a:rPr lang="ru-RU" altLang="ru-RU" sz="1600" dirty="0"/>
              <a:t>это средства,</a:t>
            </a:r>
          </a:p>
          <a:p>
            <a:pPr algn="ctr"/>
            <a:r>
              <a:rPr lang="ru-RU" altLang="ru-RU" sz="1600" dirty="0"/>
              <a:t>предоставляемые одним бюджетом</a:t>
            </a:r>
          </a:p>
          <a:p>
            <a:pPr algn="ctr"/>
            <a:r>
              <a:rPr lang="ru-RU" altLang="ru-RU" sz="1600" dirty="0"/>
              <a:t>бюджетной системы Российской Федерации</a:t>
            </a:r>
          </a:p>
          <a:p>
            <a:pPr algn="ctr"/>
            <a:r>
              <a:rPr lang="ru-RU" altLang="ru-RU" sz="1600" dirty="0"/>
              <a:t>другому бюджету бюджетной системы </a:t>
            </a:r>
          </a:p>
          <a:p>
            <a:pPr algn="ctr"/>
            <a:r>
              <a:rPr lang="ru-RU" altLang="ru-RU" sz="1600" dirty="0"/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2017713" cy="2159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/>
              <a:t>Дотации</a:t>
            </a:r>
            <a:r>
              <a:rPr lang="ru-RU" i="1"/>
              <a:t> </a:t>
            </a:r>
            <a:r>
              <a:rPr lang="ru-RU" sz="1400" i="1"/>
              <a:t>(</a:t>
            </a:r>
            <a:r>
              <a:rPr lang="ru-RU" sz="1400"/>
              <a:t>от лат. "</a:t>
            </a:r>
            <a:r>
              <a:rPr lang="en-US" sz="1400"/>
              <a:t>Dotatio</a:t>
            </a:r>
            <a:r>
              <a:rPr lang="ru-RU" sz="1400"/>
              <a:t>" – дар, пожертвование</a:t>
            </a:r>
            <a:r>
              <a:rPr lang="ru-RU" sz="1400" i="1"/>
              <a:t>) – </a:t>
            </a:r>
            <a:r>
              <a:rPr lang="ru-RU" sz="1400"/>
              <a:t>предоставляются без определения конкретной цели их использования</a:t>
            </a:r>
            <a:endParaRPr lang="ru-RU" sz="1400" i="1"/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250825" y="4868863"/>
            <a:ext cx="3384550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Субвенции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Subvenire</a:t>
            </a:r>
            <a:r>
              <a:rPr lang="ru-RU" sz="1400"/>
              <a:t>" –</a:t>
            </a:r>
            <a:r>
              <a:rPr lang="en-US" sz="1400"/>
              <a:t> </a:t>
            </a:r>
            <a:r>
              <a:rPr lang="ru-RU" sz="140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/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Субсидии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Subsidium</a:t>
            </a:r>
            <a:r>
              <a:rPr lang="ru-RU" sz="140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732588" y="2420938"/>
            <a:ext cx="2305050" cy="2087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Иные межбюджетные трансферты</a:t>
            </a:r>
            <a:r>
              <a:rPr lang="ru-RU"/>
              <a:t> – </a:t>
            </a:r>
            <a:r>
              <a:rPr lang="ru-RU" sz="1400"/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927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>
              <a:lnSpc>
                <a:spcPct val="90000"/>
              </a:lnSpc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7186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488832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на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запланированы в сумме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11697,0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в сумме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10442,2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на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10850,8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 Собственные доходы бюджета сельского поселения в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составляют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6544,7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6713,7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и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6847,3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соответственно. Основным источником собственных доходов являются имущественные налоги (налог на имущество физических лиц и земельный налог). Безвозмездные поступления составят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5152,3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в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году,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3728,5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в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и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4003,5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в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году. 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xmlns="" val="39151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</a:t>
            </a:r>
            <a:r>
              <a:rPr lang="ru-RU" altLang="ru-RU" sz="1800" b="1" kern="0" dirty="0" smtClean="0">
                <a:latin typeface="Arial" charset="0"/>
              </a:rPr>
              <a:t>2021-2023 </a:t>
            </a:r>
            <a:r>
              <a:rPr lang="ru-RU" altLang="ru-RU" sz="1800" b="1" kern="0" dirty="0" smtClean="0">
                <a:latin typeface="Arial" charset="0"/>
              </a:rPr>
              <a:t>годы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2761539"/>
              </p:ext>
            </p:extLst>
          </p:nvPr>
        </p:nvGraphicFramePr>
        <p:xfrm>
          <a:off x="323528" y="1484784"/>
          <a:ext cx="8712971" cy="4902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11697,0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10442,2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10850,8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80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79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организаций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Гос.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поступления  штрафов, пеней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6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4223,7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642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76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</a:t>
            </a:r>
            <a:r>
              <a:rPr lang="ru-RU" altLang="ru-RU" sz="1800" b="1" kern="0" dirty="0" smtClean="0">
                <a:latin typeface="Arial" charset="0"/>
              </a:rPr>
              <a:t>2021-2023 </a:t>
            </a:r>
            <a:r>
              <a:rPr lang="ru-RU" altLang="ru-RU" sz="1800" b="1" kern="0" dirty="0" smtClean="0">
                <a:latin typeface="Arial" charset="0"/>
              </a:rPr>
              <a:t>годы (продолжение таблицы)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4673471"/>
              </p:ext>
            </p:extLst>
          </p:nvPr>
        </p:nvGraphicFramePr>
        <p:xfrm>
          <a:off x="97171" y="1772816"/>
          <a:ext cx="8712971" cy="3751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96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400" dirty="0" smtClean="0">
                          <a:effectLst/>
                          <a:latin typeface="MS Sans Serif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соответствии с заключенными соглашениями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862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0633" y="277813"/>
            <a:ext cx="8905056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kern="0" dirty="0" smtClean="0"/>
              <a:t>Динамика собственных доходов бюджета Отрадовского </a:t>
            </a:r>
          </a:p>
          <a:p>
            <a:r>
              <a:rPr lang="ru-RU" altLang="ru-RU" sz="2000" b="1" kern="0" dirty="0" smtClean="0"/>
              <a:t> сельского поселения</a:t>
            </a:r>
            <a:r>
              <a:rPr lang="en-US" altLang="ru-RU" sz="2000" b="1" kern="0" dirty="0" smtClean="0"/>
              <a:t> </a:t>
            </a:r>
            <a:r>
              <a:rPr lang="ru-RU" altLang="ru-RU" sz="2000" b="1" kern="0" dirty="0" smtClean="0"/>
              <a:t>за последние 5 лет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923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097205"/>
              </p:ext>
            </p:extLst>
          </p:nvPr>
        </p:nvGraphicFramePr>
        <p:xfrm>
          <a:off x="517525" y="1603375"/>
          <a:ext cx="7889875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507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26035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 smtClean="0"/>
              <a:t>Структура расходов бюджета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Отрадовского  сельского поселения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31279764"/>
              </p:ext>
            </p:extLst>
          </p:nvPr>
        </p:nvGraphicFramePr>
        <p:xfrm>
          <a:off x="642910" y="1285859"/>
          <a:ext cx="8249570" cy="5069969"/>
        </p:xfrm>
        <a:graphic>
          <a:graphicData uri="http://schemas.openxmlformats.org/drawingml/2006/table">
            <a:tbl>
              <a:tblPr/>
              <a:tblGrid>
                <a:gridCol w="639872"/>
                <a:gridCol w="2986984"/>
                <a:gridCol w="924543"/>
                <a:gridCol w="711187"/>
                <a:gridCol w="853424"/>
                <a:gridCol w="640068"/>
                <a:gridCol w="853424"/>
                <a:gridCol w="640068"/>
              </a:tblGrid>
              <a:tr h="28724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Показатель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2021год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2022год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11697,0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10442,2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10850,8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6051,8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5723,3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54,82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6008,5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240,2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2,05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242,6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2,32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251,6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2,31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4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правоохранительная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68,0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0,58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661,6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5,65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661,6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6,33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661,6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6,10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хозяйство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1527,9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13,06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1398,9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13,40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1321,3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12,17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2969,7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25,39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2221,8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21,28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2413,8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22,25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142,8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142,8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1,37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142,8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1,32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Расходы бюджета Отрадовского сельского поселения Азовского района осуществляются по муниципальным программам сельского поселения.  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принятых муниципальных программ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предусмотрено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10926,1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9855,1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10490,8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Непрограммные расходы в бюджете сельского поселения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 составляют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770,9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год-587,1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тыс.рублей, а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360,0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что составляет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6,59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от общего объема расходов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5,62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3,32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99592" y="548680"/>
            <a:ext cx="7138987" cy="2079104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В случае изменения параметров бюджета в течение года производится его корректировка в соответствии с Положением </a:t>
            </a:r>
            <a:b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"О бюджетном процессе в </a:t>
            </a:r>
            <a:r>
              <a:rPr lang="ru-RU" altLang="ru-RU" sz="1800" kern="0" dirty="0" err="1" smtClean="0">
                <a:latin typeface="Times New Roman" pitchFamily="18" charset="0"/>
                <a:cs typeface="Times New Roman" pitchFamily="18" charset="0"/>
              </a:rPr>
              <a:t>Отрадовском</a:t>
            </a: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  сельском поселении"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01008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3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260648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B0F0"/>
                </a:solidFill>
                <a:effectLst/>
              </a:rPr>
              <a:t>Уважаемые жители </a:t>
            </a:r>
            <a:r>
              <a:rPr lang="ru-RU" sz="3200" b="1" i="1" dirty="0" smtClean="0">
                <a:solidFill>
                  <a:srgbClr val="00B0F0"/>
                </a:solidFill>
                <a:effectLst/>
              </a:rPr>
              <a:t>Отрадовского </a:t>
            </a:r>
            <a:r>
              <a:rPr lang="ru-RU" sz="3200" b="1" i="1" dirty="0">
                <a:solidFill>
                  <a:srgbClr val="00B0F0"/>
                </a:solidFill>
                <a:effectLst/>
              </a:rPr>
              <a:t>сельского поселения!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8856984" cy="439248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большего количества жителей поселения к участию в обсуждении вопросов формирования бюджета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характеристиками бюджета поселения и результатами его исполнения.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Надеемся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7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уважением, Глава Администрации </a:t>
            </a: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                                                      С.Г.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Матишов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5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12263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98296"/>
            <a:ext cx="4104456" cy="6427048"/>
          </a:xfrm>
        </p:spPr>
        <p:txBody>
          <a:bodyPr>
            <a:noAutofit/>
          </a:bodyPr>
          <a:lstStyle/>
          <a:p>
            <a:endPara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>
              <a:lnSpc>
                <a:spcPct val="120000"/>
              </a:lnSpc>
            </a:pP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областной, краевой, республиканские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35051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403860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88640"/>
            <a:ext cx="4319336" cy="6480720"/>
          </a:xfrm>
        </p:spPr>
        <p:txBody>
          <a:bodyPr>
            <a:noAutofit/>
          </a:bodyPr>
          <a:lstStyle/>
          <a:p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поселения денежные средства.</a:t>
            </a:r>
          </a:p>
          <a:p>
            <a:r>
              <a:rPr lang="ru-RU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поселения денежные средства.</a:t>
            </a:r>
          </a:p>
          <a:p>
            <a:r>
              <a:rPr lang="x-none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над доходами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об источниках покрытия дефицита: использовать имеющиеся остатки, взять в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(кредит).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над расходами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как использовать: накапливать резервы, остатки, погашать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8355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/>
              <a:t>Бюджетный</a:t>
            </a:r>
          </a:p>
          <a:p>
            <a:pPr algn="ctr" eaLnBrk="1" hangingPunct="1"/>
            <a:r>
              <a:rPr lang="ru-RU" altLang="ru-RU" sz="2400" b="1" dirty="0"/>
              <a:t>процесс</a:t>
            </a: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574675" y="1680548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 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756578" y="4101786"/>
            <a:ext cx="2665413" cy="15113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Формирование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7" name="Oval 31"/>
          <p:cNvSpPr>
            <a:spLocks noChangeArrowheads="1"/>
          </p:cNvSpPr>
          <p:nvPr/>
        </p:nvSpPr>
        <p:spPr bwMode="auto">
          <a:xfrm>
            <a:off x="3585599" y="5223184"/>
            <a:ext cx="29527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Исполнение 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в текущем году</a:t>
            </a:r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6286082" y="1897016"/>
            <a:ext cx="2447925" cy="14398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Рассмотрение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3448743" y="703860"/>
            <a:ext cx="27368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Составление 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 очередного года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3129893" y="2968800"/>
            <a:ext cx="649946" cy="53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 flipH="1">
            <a:off x="4787900" y="1999260"/>
            <a:ext cx="124" cy="1069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V="1">
            <a:off x="5990202" y="3022806"/>
            <a:ext cx="453461" cy="402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H="1">
            <a:off x="3311524" y="4076700"/>
            <a:ext cx="396875" cy="4215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4859338" y="4581525"/>
            <a:ext cx="694" cy="641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8587957" y="3106925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 rot="21000000">
            <a:off x="2667306" y="1393740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 rot="1200000">
            <a:off x="6338240" y="141166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" name="AutoShape 56"/>
          <p:cNvSpPr>
            <a:spLocks noChangeArrowheads="1"/>
          </p:cNvSpPr>
          <p:nvPr/>
        </p:nvSpPr>
        <p:spPr bwMode="auto">
          <a:xfrm rot="120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2" name="AutoShape 58"/>
          <p:cNvSpPr>
            <a:spLocks noChangeArrowheads="1"/>
          </p:cNvSpPr>
          <p:nvPr/>
        </p:nvSpPr>
        <p:spPr bwMode="auto">
          <a:xfrm rot="16200000">
            <a:off x="229154" y="3477354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841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05064"/>
            <a:ext cx="3743325" cy="2678311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7170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79580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11560" y="2780928"/>
            <a:ext cx="797463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 сельского поселения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принять участие в обсуждении проекта бюджета</a:t>
            </a: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отчёта о его исполнении</a:t>
            </a:r>
          </a:p>
        </p:txBody>
      </p:sp>
    </p:spTree>
    <p:extLst>
      <p:ext uri="{BB962C8B-B14F-4D97-AF65-F5344CB8AC3E}">
        <p14:creationId xmlns:p14="http://schemas.microsoft.com/office/powerpoint/2010/main" xmlns="" val="36904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Собрания депутатов Отрадовского сельского поселения   о                                     «О бюджете Отрадовского сельского поселения Азовского района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 сформирован  на основе стратегических целей и задач, определенных Бюджетной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политикой 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соответствующей требованиям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бюджетном процессе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, утвержденного решением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Отрадовского сельского поселения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28.04.2017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Бюджетная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налоговая политика нацелена на создание условий для обеспечения устойчивого социально-экономического развития поселения  и повышения уровня качества жизни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сельского поселения.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Для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поставленных целей необходимо обеспечить долгосрочную сбалансированность и устойчивость бюджета поселения, повысить результативность расходов и эффективность управления финансовыми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ресурсами. Решение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задач планируется осуществлять  в рамках реализации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Отличительной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программы,  а также с учетом оптимизации расходов и проведения более взвешенной политики расходования бюджетных средств и достижения максимальных результатов.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784976" cy="6192688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 соответствии с постановлением Администрации Отрадовского сельского поселения от 25.10.2018 года № 99 «Об утверждении Методических рекомендаций по  разработке и реализации муниципальных программ Отрадовского сельского поселения» и постановлением Администрации Отрадовского сельского поселения 25.10.2018 года № 97 «Об утверждении Перечня муниципальных программ Отрадовского  сельского поселения» утверждены 13 муниципальных программ.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идеологией бюджетной политики традиционно остается улучшение условий жизни и самочувствия жителей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и Ростовской  области.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Показатели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Азовского района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в соответствии с бюджетной классификацией.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53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14379" y="1412776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/>
              <a:t>ПРИНЦИП разграничения</a:t>
            </a:r>
            <a:r>
              <a:rPr lang="ru-RU" altLang="ru-RU" dirty="0"/>
              <a:t> доходов, расходов и источников финансирования дефицита бюджета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30671" y="4149080"/>
            <a:ext cx="76327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доходов </a:t>
            </a:r>
            <a:r>
              <a:rPr lang="ru-RU" altLang="ru-RU" sz="1600" dirty="0"/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расходов</a:t>
            </a:r>
            <a:r>
              <a:rPr lang="ru-RU" altLang="ru-RU" sz="1600" dirty="0"/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6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905064" y="2183755"/>
            <a:ext cx="2624137" cy="196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37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5608</TotalTime>
  <Words>1208</Words>
  <Application>Microsoft Office PowerPoint</Application>
  <PresentationFormat>Экран (4:3)</PresentationFormat>
  <Paragraphs>343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Слайд 1</vt:lpstr>
      <vt:lpstr>Уважаемые жители Отрадовского сельского поселения!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341</cp:revision>
  <cp:lastPrinted>2014-05-13T11:35:02Z</cp:lastPrinted>
  <dcterms:created xsi:type="dcterms:W3CDTF">2014-05-12T16:47:43Z</dcterms:created>
  <dcterms:modified xsi:type="dcterms:W3CDTF">2021-01-13T12:02:04Z</dcterms:modified>
</cp:coreProperties>
</file>