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0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71" r:id="rId12"/>
    <p:sldId id="270" r:id="rId13"/>
    <p:sldId id="272" r:id="rId14"/>
    <p:sldId id="292" r:id="rId15"/>
    <p:sldId id="273" r:id="rId16"/>
    <p:sldId id="274" r:id="rId17"/>
    <p:sldId id="275" r:id="rId18"/>
    <p:sldId id="28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880" autoAdjust="0"/>
  </p:normalViewPr>
  <p:slideViewPr>
    <p:cSldViewPr>
      <p:cViewPr varScale="1">
        <p:scale>
          <a:sx n="101" d="100"/>
          <a:sy n="101" d="100"/>
        </p:scale>
        <p:origin x="-2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92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hPercent val="66"/>
      <c:depthPercent val="500"/>
      <c:rAngAx val="1"/>
    </c:view3D>
    <c:floor>
      <c:spPr>
        <a:noFill/>
        <a:ln w="9525">
          <a:noFill/>
        </a:ln>
      </c:spPr>
    </c:floor>
    <c:sideWall>
      <c:spPr>
        <a:noFill/>
        <a:ln w="3175">
          <a:solidFill>
            <a:schemeClr val="tx1"/>
          </a:solidFill>
          <a:prstDash val="solid"/>
        </a:ln>
      </c:spPr>
    </c:sideWall>
    <c:backWall>
      <c:spPr>
        <a:noFill/>
        <a:ln w="3175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9176666296994755E-2"/>
          <c:y val="5.1042320237674792E-2"/>
          <c:w val="0.92082333370300562"/>
          <c:h val="0.8503340743356956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FFF00"/>
            </a:solidFill>
            <a:ln w="12318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8.4184983919263767E-2"/>
                  <c:y val="0.2927656701223693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5776,4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6.7580031369318408E-2"/>
                  <c:y val="0.1567666673591924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5521,8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5.4691360763003224E-2"/>
                  <c:y val="0.460200070637608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6583,5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7.5130594591169081E-2"/>
                  <c:y val="8.514034030706622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6950,6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7.8873239436619919E-2"/>
                  <c:y val="0.2664907651715043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6627,0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24636">
                <a:noFill/>
              </a:ln>
            </c:spPr>
            <c:txPr>
              <a:bodyPr/>
              <a:lstStyle/>
              <a:p>
                <a:pPr>
                  <a:defRPr sz="208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5776.4</c:v>
                </c:pt>
                <c:pt idx="1">
                  <c:v>5521.8</c:v>
                </c:pt>
                <c:pt idx="2">
                  <c:v>6583.5</c:v>
                </c:pt>
                <c:pt idx="3">
                  <c:v>6950.6</c:v>
                </c:pt>
                <c:pt idx="4">
                  <c:v>6627</c:v>
                </c:pt>
              </c:numCache>
            </c:numRef>
          </c:val>
        </c:ser>
        <c:gapDepth val="0"/>
        <c:shape val="pyramid"/>
        <c:axId val="91083136"/>
        <c:axId val="91084672"/>
        <c:axId val="0"/>
      </c:bar3DChart>
      <c:catAx>
        <c:axId val="91083136"/>
        <c:scaling>
          <c:orientation val="minMax"/>
        </c:scaling>
        <c:axPos val="b"/>
        <c:numFmt formatCode="General" sourceLinked="1"/>
        <c:tickLblPos val="low"/>
        <c:spPr>
          <a:ln w="9238">
            <a:noFill/>
          </a:ln>
        </c:spPr>
        <c:txPr>
          <a:bodyPr rot="0" vert="horz"/>
          <a:lstStyle/>
          <a:p>
            <a:pPr>
              <a:defRPr sz="208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91084672"/>
        <c:crosses val="autoZero"/>
        <c:auto val="1"/>
        <c:lblAlgn val="ctr"/>
        <c:lblOffset val="100"/>
        <c:tickLblSkip val="1"/>
        <c:tickMarkSkip val="1"/>
      </c:catAx>
      <c:valAx>
        <c:axId val="91084672"/>
        <c:scaling>
          <c:orientation val="minMax"/>
        </c:scaling>
        <c:axPos val="l"/>
        <c:numFmt formatCode="General" sourceLinked="1"/>
        <c:tickLblPos val="nextTo"/>
        <c:spPr>
          <a:ln w="307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7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91083136"/>
        <c:crosses val="autoZero"/>
        <c:crossBetween val="between"/>
      </c:valAx>
      <c:spPr>
        <a:noFill/>
        <a:ln w="24636">
          <a:noFill/>
        </a:ln>
      </c:spPr>
    </c:plotArea>
    <c:legend>
      <c:legendPos val="r"/>
      <c:layout>
        <c:manualLayout>
          <c:xMode val="edge"/>
          <c:yMode val="edge"/>
          <c:x val="0.94227348342020611"/>
          <c:y val="0.47892720306513431"/>
          <c:w val="3.6269015668816212E-2"/>
          <c:h val="3.4952942887416259E-2"/>
        </c:manualLayout>
      </c:layout>
      <c:spPr>
        <a:solidFill>
          <a:schemeClr val="bg1"/>
        </a:solidFill>
        <a:ln w="3079">
          <a:solidFill>
            <a:schemeClr val="tx1"/>
          </a:solidFill>
          <a:prstDash val="solid"/>
        </a:ln>
        <a:effectLst>
          <a:outerShdw dist="35921" dir="2700000" algn="br">
            <a:srgbClr val="000000"/>
          </a:outerShdw>
        </a:effectLst>
      </c:spPr>
      <c:txPr>
        <a:bodyPr/>
        <a:lstStyle/>
        <a:p>
          <a:pPr>
            <a:defRPr sz="86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solidFill>
      <a:srgbClr val="00CC66"/>
    </a:solidFill>
    <a:ln>
      <a:noFill/>
    </a:ln>
  </c:spPr>
  <c:txPr>
    <a:bodyPr/>
    <a:lstStyle/>
    <a:p>
      <a:pPr>
        <a:defRPr sz="94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A4C79-5ED1-4DAD-90EB-9B8EC6A42A78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418AA-48E1-4AB7-BC54-E2C0A418E3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178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5457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68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570" y="4221088"/>
            <a:ext cx="7173854" cy="1232332"/>
          </a:xfrm>
        </p:spPr>
        <p:txBody>
          <a:bodyPr>
            <a:normAutofit fontScale="92500"/>
          </a:bodyPr>
          <a:lstStyle/>
          <a:p>
            <a:pPr algn="ctr"/>
            <a:r>
              <a:rPr lang="x-none" b="1" smtClean="0"/>
              <a:t>бюджет </a:t>
            </a:r>
            <a:r>
              <a:rPr lang="ru-RU" b="1" dirty="0" smtClean="0"/>
              <a:t>Отрадовского</a:t>
            </a:r>
            <a:r>
              <a:rPr lang="x-none" b="1" smtClean="0"/>
              <a:t> </a:t>
            </a:r>
            <a:r>
              <a:rPr lang="x-none" b="1" dirty="0"/>
              <a:t>сельского </a:t>
            </a:r>
            <a:r>
              <a:rPr lang="x-none" b="1" smtClean="0"/>
              <a:t>поселения</a:t>
            </a:r>
            <a:r>
              <a:rPr lang="ru-RU" b="1" dirty="0" smtClean="0"/>
              <a:t> Азовского района</a:t>
            </a:r>
            <a:endParaRPr lang="ru-RU" dirty="0"/>
          </a:p>
          <a:p>
            <a:pPr algn="ctr"/>
            <a:r>
              <a:rPr lang="x-none" b="1" dirty="0"/>
              <a:t> </a:t>
            </a:r>
            <a:r>
              <a:rPr lang="x-none" b="1"/>
              <a:t>на </a:t>
            </a:r>
            <a:r>
              <a:rPr lang="x-none" b="1" smtClean="0"/>
              <a:t>20</a:t>
            </a:r>
            <a:r>
              <a:rPr lang="ru-RU" b="1" dirty="0" smtClean="0"/>
              <a:t>21</a:t>
            </a:r>
            <a:r>
              <a:rPr lang="x-none" b="1" smtClean="0"/>
              <a:t> </a:t>
            </a:r>
            <a:r>
              <a:rPr lang="x-none" b="1" dirty="0"/>
              <a:t>год и </a:t>
            </a:r>
            <a:r>
              <a:rPr lang="ru-RU" b="1" dirty="0" smtClean="0"/>
              <a:t>на </a:t>
            </a:r>
            <a:r>
              <a:rPr lang="x-none" b="1" dirty="0" smtClean="0"/>
              <a:t>плановый </a:t>
            </a:r>
            <a:r>
              <a:rPr lang="x-none" b="1"/>
              <a:t>период </a:t>
            </a:r>
            <a:r>
              <a:rPr lang="x-none" b="1" smtClean="0"/>
              <a:t>20</a:t>
            </a:r>
            <a:r>
              <a:rPr lang="ru-RU" b="1" dirty="0" smtClean="0"/>
              <a:t>22 </a:t>
            </a:r>
            <a:r>
              <a:rPr lang="ru-RU" b="1" dirty="0" smtClean="0"/>
              <a:t>и</a:t>
            </a:r>
            <a:r>
              <a:rPr lang="ru-RU" b="1" dirty="0"/>
              <a:t> </a:t>
            </a:r>
            <a:r>
              <a:rPr lang="x-none" b="1" smtClean="0"/>
              <a:t>20</a:t>
            </a:r>
            <a:r>
              <a:rPr lang="en-US" b="1" dirty="0" smtClean="0"/>
              <a:t>2</a:t>
            </a:r>
            <a:r>
              <a:rPr lang="ru-RU" b="1" dirty="0" smtClean="0"/>
              <a:t>2</a:t>
            </a:r>
            <a:r>
              <a:rPr lang="en-US" b="1" dirty="0" smtClean="0"/>
              <a:t> </a:t>
            </a:r>
            <a:r>
              <a:rPr lang="x-none" b="1" smtClean="0"/>
              <a:t>г</a:t>
            </a:r>
            <a:r>
              <a:rPr lang="ru-RU" b="1" dirty="0" smtClean="0"/>
              <a:t>г.</a:t>
            </a:r>
            <a:r>
              <a:rPr lang="x-none" b="1" smtClean="0"/>
              <a:t>» </a:t>
            </a:r>
            <a:endParaRPr lang="ru-RU" dirty="0"/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71935" y="1966615"/>
            <a:ext cx="288607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2315" y="908720"/>
            <a:ext cx="7465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Бюджет для граждан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678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85165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i="1" kern="0" dirty="0" smtClean="0"/>
              <a:t>Доходы бюджета</a:t>
            </a:r>
            <a:r>
              <a:rPr lang="ru-RU" altLang="ru-RU" sz="1800" kern="0" dirty="0" smtClean="0"/>
              <a:t> – поступающие в бюджет денежные средства, за исключением средств, являющихся источниками финансирования дефицита</a:t>
            </a:r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871265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Поступления от уплаты </a:t>
            </a:r>
          </a:p>
          <a:p>
            <a:r>
              <a:rPr lang="ru-RU" altLang="ru-RU" sz="1400" dirty="0"/>
              <a:t>налогов, установленных </a:t>
            </a:r>
          </a:p>
          <a:p>
            <a:r>
              <a:rPr lang="ru-RU" altLang="ru-RU" sz="1400" dirty="0"/>
              <a:t>Налоговым Кодексом РФ:</a:t>
            </a:r>
          </a:p>
          <a:p>
            <a:r>
              <a:rPr lang="ru-RU" altLang="ru-RU" sz="1400" dirty="0"/>
              <a:t>-налог на доходы </a:t>
            </a:r>
          </a:p>
          <a:p>
            <a:r>
              <a:rPr lang="ru-RU" altLang="ru-RU" sz="1400" dirty="0"/>
              <a:t>физических лиц;</a:t>
            </a:r>
          </a:p>
          <a:p>
            <a:pPr>
              <a:buFontTx/>
              <a:buChar char="-"/>
            </a:pPr>
            <a:r>
              <a:rPr lang="ru-RU" altLang="ru-RU" sz="1400" dirty="0"/>
              <a:t>акцизы;</a:t>
            </a:r>
          </a:p>
          <a:p>
            <a:r>
              <a:rPr lang="ru-RU" altLang="ru-RU" sz="1400" dirty="0" smtClean="0"/>
              <a:t>-налоги на совокупный </a:t>
            </a:r>
          </a:p>
          <a:p>
            <a:r>
              <a:rPr lang="ru-RU" altLang="ru-RU" sz="1400" dirty="0" smtClean="0"/>
              <a:t> доход;</a:t>
            </a:r>
          </a:p>
          <a:p>
            <a:r>
              <a:rPr lang="ru-RU" altLang="ru-RU" sz="1400" dirty="0" smtClean="0"/>
              <a:t>-налоги на имущество;</a:t>
            </a:r>
            <a:endParaRPr lang="ru-RU" altLang="ru-RU" sz="1400" dirty="0"/>
          </a:p>
          <a:p>
            <a:pPr>
              <a:buFontTx/>
              <a:buChar char="-"/>
            </a:pPr>
            <a:r>
              <a:rPr lang="ru-RU" altLang="ru-RU" sz="1400" dirty="0"/>
              <a:t>госпошлина</a:t>
            </a: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3550138" y="3505845"/>
            <a:ext cx="2663825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Платежи, установленные</a:t>
            </a:r>
          </a:p>
          <a:p>
            <a:r>
              <a:rPr lang="ru-RU" altLang="ru-RU" sz="1400" dirty="0"/>
              <a:t> законодательством </a:t>
            </a:r>
          </a:p>
          <a:p>
            <a:r>
              <a:rPr lang="ru-RU" altLang="ru-RU" sz="1400" dirty="0"/>
              <a:t>Российской Федерации:</a:t>
            </a:r>
          </a:p>
          <a:p>
            <a:r>
              <a:rPr lang="ru-RU" altLang="ru-RU" sz="1400" dirty="0"/>
              <a:t>-арендная плата за землю;</a:t>
            </a:r>
          </a:p>
          <a:p>
            <a:r>
              <a:rPr lang="ru-RU" altLang="ru-RU" sz="1400" dirty="0"/>
              <a:t>-доходы от использования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реализации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продажи</a:t>
            </a:r>
          </a:p>
          <a:p>
            <a:r>
              <a:rPr lang="ru-RU" altLang="ru-RU" sz="1400" dirty="0"/>
              <a:t>земельных участков;</a:t>
            </a:r>
          </a:p>
          <a:p>
            <a:r>
              <a:rPr lang="ru-RU" altLang="ru-RU" sz="1400" dirty="0"/>
              <a:t>-штрафы за нарушение </a:t>
            </a:r>
          </a:p>
          <a:p>
            <a:r>
              <a:rPr lang="ru-RU" altLang="ru-RU" sz="1400" dirty="0"/>
              <a:t>законодательства;</a:t>
            </a:r>
          </a:p>
          <a:p>
            <a:r>
              <a:rPr lang="ru-RU" altLang="ru-RU" sz="1400" dirty="0"/>
              <a:t>-прочие </a:t>
            </a:r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6347608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1400" dirty="0"/>
              <a:t>Поступления от других</a:t>
            </a:r>
          </a:p>
          <a:p>
            <a:pPr algn="ctr"/>
            <a:r>
              <a:rPr lang="ru-RU" altLang="ru-RU" sz="1400" dirty="0"/>
              <a:t> бюджетов (межбюджетные </a:t>
            </a:r>
          </a:p>
          <a:p>
            <a:pPr algn="ctr"/>
            <a:r>
              <a:rPr lang="ru-RU" altLang="ru-RU" sz="1400" dirty="0"/>
              <a:t>трансферты),организаций, </a:t>
            </a:r>
          </a:p>
          <a:p>
            <a:pPr algn="ctr"/>
            <a:r>
              <a:rPr lang="ru-RU" altLang="ru-RU" sz="1400" dirty="0"/>
              <a:t>граждан (кроме налоговых</a:t>
            </a:r>
          </a:p>
          <a:p>
            <a:pPr algn="ctr"/>
            <a:r>
              <a:rPr lang="ru-RU" altLang="ru-RU" sz="1400" dirty="0"/>
              <a:t>и неналоговых доходов)</a:t>
            </a:r>
          </a:p>
        </p:txBody>
      </p:sp>
      <p:sp>
        <p:nvSpPr>
          <p:cNvPr id="6" name="AutoShape 22"/>
          <p:cNvSpPr>
            <a:spLocks noChangeArrowheads="1"/>
          </p:cNvSpPr>
          <p:nvPr/>
        </p:nvSpPr>
        <p:spPr bwMode="auto">
          <a:xfrm>
            <a:off x="1727200" y="3013720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723582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450780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grpSp>
        <p:nvGrpSpPr>
          <p:cNvPr id="10" name="Organization Chart 10"/>
          <p:cNvGrpSpPr>
            <a:grpSpLocks/>
          </p:cNvGrpSpPr>
          <p:nvPr/>
        </p:nvGrpSpPr>
        <p:grpSpPr bwMode="auto">
          <a:xfrm>
            <a:off x="871265" y="1273820"/>
            <a:ext cx="7772400" cy="2044700"/>
            <a:chOff x="410" y="705"/>
            <a:chExt cx="4236" cy="1288"/>
          </a:xfrm>
          <a:blipFill>
            <a:blip r:embed="rId3"/>
            <a:tile tx="0" ty="0" sx="100000" sy="100000" flip="none" algn="tl"/>
          </a:blipFill>
        </p:grpSpPr>
        <p:cxnSp>
          <p:nvCxnSpPr>
            <p:cNvPr id="8196" name="_s8196"/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5400000" flipH="1">
              <a:off x="3187" y="577"/>
              <a:ext cx="144" cy="1459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7" name="_s8197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16200000">
              <a:off x="2457" y="1306"/>
              <a:ext cx="144" cy="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8" name="_s8198"/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>
              <a:off x="1727" y="576"/>
              <a:ext cx="144" cy="146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11" name="_s8199"/>
            <p:cNvSpPr>
              <a:spLocks noChangeArrowheads="1"/>
            </p:cNvSpPr>
            <p:nvPr/>
          </p:nvSpPr>
          <p:spPr bwMode="auto">
            <a:xfrm>
              <a:off x="1800" y="919"/>
              <a:ext cx="1457" cy="31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Доходы бюджета</a:t>
              </a:r>
            </a:p>
          </p:txBody>
        </p:sp>
        <p:sp>
          <p:nvSpPr>
            <p:cNvPr id="12" name="_s8200"/>
            <p:cNvSpPr>
              <a:spLocks noChangeArrowheads="1"/>
            </p:cNvSpPr>
            <p:nvPr/>
          </p:nvSpPr>
          <p:spPr bwMode="auto">
            <a:xfrm>
              <a:off x="41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Налоговые доходы</a:t>
              </a:r>
            </a:p>
          </p:txBody>
        </p:sp>
        <p:sp>
          <p:nvSpPr>
            <p:cNvPr id="13" name="_s8201"/>
            <p:cNvSpPr>
              <a:spLocks noChangeArrowheads="1"/>
            </p:cNvSpPr>
            <p:nvPr/>
          </p:nvSpPr>
          <p:spPr bwMode="auto">
            <a:xfrm>
              <a:off x="187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Неналоговые</a:t>
              </a:r>
              <a:r>
                <a:rPr kumimoji="0" lang="ru-RU" altLang="ru-RU" sz="17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доходы</a:t>
              </a:r>
              <a:endParaRPr kumimoji="0" lang="ru-RU" alt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" name="_s8202"/>
            <p:cNvSpPr>
              <a:spLocks noChangeArrowheads="1"/>
            </p:cNvSpPr>
            <p:nvPr/>
          </p:nvSpPr>
          <p:spPr bwMode="auto">
            <a:xfrm>
              <a:off x="333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Безвозмездные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поступления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76989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82688" y="277813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сведения </a:t>
            </a:r>
            <a:b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межбюджетных отношениях</a:t>
            </a: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2411413" y="2781300"/>
            <a:ext cx="4248150" cy="2016125"/>
          </a:xfrm>
          <a:prstGeom prst="octagon">
            <a:avLst>
              <a:gd name="adj" fmla="val 2928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i="1" dirty="0"/>
              <a:t>Межбюджетные трансферты</a:t>
            </a:r>
            <a:r>
              <a:rPr lang="ru-RU" altLang="ru-RU" dirty="0"/>
              <a:t> – </a:t>
            </a:r>
          </a:p>
          <a:p>
            <a:pPr algn="ctr"/>
            <a:r>
              <a:rPr lang="ru-RU" altLang="ru-RU" sz="1600" dirty="0"/>
              <a:t>это средства,</a:t>
            </a:r>
          </a:p>
          <a:p>
            <a:pPr algn="ctr"/>
            <a:r>
              <a:rPr lang="ru-RU" altLang="ru-RU" sz="1600" dirty="0"/>
              <a:t>предоставляемые одним бюджетом</a:t>
            </a:r>
          </a:p>
          <a:p>
            <a:pPr algn="ctr"/>
            <a:r>
              <a:rPr lang="ru-RU" altLang="ru-RU" sz="1600" dirty="0"/>
              <a:t>бюджетной системы Российской Федерации</a:t>
            </a:r>
          </a:p>
          <a:p>
            <a:pPr algn="ctr"/>
            <a:r>
              <a:rPr lang="ru-RU" altLang="ru-RU" sz="1600" dirty="0"/>
              <a:t>другому бюджету бюджетной системы </a:t>
            </a:r>
          </a:p>
          <a:p>
            <a:pPr algn="ctr"/>
            <a:r>
              <a:rPr lang="ru-RU" altLang="ru-RU" sz="1600" dirty="0"/>
              <a:t>Российской Федерации</a:t>
            </a:r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2017713" cy="21590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i="1"/>
              <a:t>Дотации</a:t>
            </a:r>
            <a:r>
              <a:rPr lang="ru-RU" i="1"/>
              <a:t> </a:t>
            </a:r>
            <a:r>
              <a:rPr lang="ru-RU" sz="1400" i="1"/>
              <a:t>(</a:t>
            </a:r>
            <a:r>
              <a:rPr lang="ru-RU" sz="1400"/>
              <a:t>от лат. "</a:t>
            </a:r>
            <a:r>
              <a:rPr lang="en-US" sz="1400"/>
              <a:t>Dotatio</a:t>
            </a:r>
            <a:r>
              <a:rPr lang="ru-RU" sz="1400"/>
              <a:t>" – дар, пожертвование</a:t>
            </a:r>
            <a:r>
              <a:rPr lang="ru-RU" sz="1400" i="1"/>
              <a:t>) – </a:t>
            </a:r>
            <a:r>
              <a:rPr lang="ru-RU" sz="1400"/>
              <a:t>предоставляются без определения конкретной цели их использования</a:t>
            </a:r>
            <a:endParaRPr lang="ru-RU" sz="1400" i="1"/>
          </a:p>
        </p:txBody>
      </p:sp>
      <p:sp>
        <p:nvSpPr>
          <p:cNvPr id="6" name="Document"/>
          <p:cNvSpPr>
            <a:spLocks noEditPoints="1" noChangeArrowheads="1"/>
          </p:cNvSpPr>
          <p:nvPr/>
        </p:nvSpPr>
        <p:spPr bwMode="auto">
          <a:xfrm>
            <a:off x="250825" y="4868863"/>
            <a:ext cx="3384550" cy="18383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Субвенции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Subvenire</a:t>
            </a:r>
            <a:r>
              <a:rPr lang="ru-RU" sz="1400"/>
              <a:t>" –</a:t>
            </a:r>
            <a:r>
              <a:rPr lang="en-US" sz="1400"/>
              <a:t> </a:t>
            </a:r>
            <a:r>
              <a:rPr lang="ru-RU" sz="1400"/>
              <a:t>приходить на помощь) – предоставляются на финансирование "переданных" другим публично-правовым образованиям полномочий</a:t>
            </a:r>
            <a:endParaRPr lang="ru-RU"/>
          </a:p>
        </p:txBody>
      </p:sp>
      <p:sp>
        <p:nvSpPr>
          <p:cNvPr id="7" name="Document"/>
          <p:cNvSpPr>
            <a:spLocks noEditPoints="1" noChangeArrowheads="1"/>
          </p:cNvSpPr>
          <p:nvPr/>
        </p:nvSpPr>
        <p:spPr bwMode="auto">
          <a:xfrm>
            <a:off x="5508625" y="4868863"/>
            <a:ext cx="3455988" cy="1828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Субсидии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Subsidium</a:t>
            </a:r>
            <a:r>
              <a:rPr lang="ru-RU" sz="1400"/>
              <a:t>" – поддержка) – 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8" name="Document"/>
          <p:cNvSpPr>
            <a:spLocks noEditPoints="1" noChangeArrowheads="1"/>
          </p:cNvSpPr>
          <p:nvPr/>
        </p:nvSpPr>
        <p:spPr bwMode="auto">
          <a:xfrm>
            <a:off x="6732588" y="2420938"/>
            <a:ext cx="2305050" cy="2087562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Иные межбюджетные трансферты</a:t>
            </a:r>
            <a:r>
              <a:rPr lang="ru-RU"/>
              <a:t> – </a:t>
            </a:r>
            <a:r>
              <a:rPr lang="ru-RU" sz="1400"/>
              <a:t>предоставляются на определённые цели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49288" y="1409927"/>
            <a:ext cx="7772400" cy="820738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"/>
              <a:buChar char="n"/>
              <a:defRPr kumimoji="1" sz="3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tx2">
                  <a:shade val="75000"/>
                </a:schemeClr>
              </a:buClr>
              <a:buSzPct val="85000"/>
              <a:buFont typeface="Wingdings"/>
              <a:buChar char="n"/>
              <a:defRPr kumimoji="1" sz="28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4">
                  <a:shade val="50000"/>
                </a:schemeClr>
              </a:buClr>
              <a:buSzPct val="75000"/>
              <a:buFont typeface="Wingdings"/>
              <a:buChar char="n"/>
              <a:defRPr kumimoji="1"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6">
                  <a:shade val="50000"/>
                </a:schemeClr>
              </a:buClr>
              <a:buSzPct val="75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3">
                  <a:shade val="50000"/>
                </a:schemeClr>
              </a:buClr>
              <a:buSzPct val="70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2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5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5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ru-RU" altLang="ru-RU" sz="1600" b="1" i="1" kern="0" dirty="0" smtClean="0"/>
              <a:t>Межбюджетные отношения</a:t>
            </a:r>
            <a:r>
              <a:rPr lang="ru-RU" altLang="ru-RU" sz="1600" kern="0" dirty="0" smtClean="0"/>
              <a:t> – это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>
              <a:lnSpc>
                <a:spcPct val="90000"/>
              </a:lnSpc>
            </a:pPr>
            <a:endParaRPr lang="ru-RU" altLang="ru-RU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xmlns="" val="71860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764704"/>
            <a:ext cx="7488832" cy="54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 бюджета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на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запланированы в сумме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11697,0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в сумме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10442,2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на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–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10850,8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рублей. Собственные доходы бюджета сельского поселения в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составляют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6544,7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в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6713,7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и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6847,3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соответственно. Основным источником собственных доходов являются имущественные налоги (налог на имущество физических лиц и земельный налог). Безвозмездные поступления составят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5152,3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в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году,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3728,5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в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и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4003,5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в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году. 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xmlns="" val="391512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10456" y="260350"/>
            <a:ext cx="6923088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b="1" kern="0" dirty="0" smtClean="0">
                <a:latin typeface="Arial" charset="0"/>
              </a:rPr>
              <a:t>Основные доходные источники бюджета Отрадовского сельского поселения Азовского района на </a:t>
            </a:r>
            <a:r>
              <a:rPr lang="ru-RU" altLang="ru-RU" sz="1800" b="1" kern="0" dirty="0" smtClean="0">
                <a:latin typeface="Arial" charset="0"/>
              </a:rPr>
              <a:t>2021-2023 </a:t>
            </a:r>
            <a:r>
              <a:rPr lang="ru-RU" altLang="ru-RU" sz="1800" b="1" kern="0" dirty="0" smtClean="0">
                <a:latin typeface="Arial" charset="0"/>
              </a:rPr>
              <a:t>годы</a:t>
            </a:r>
            <a:br>
              <a:rPr lang="ru-RU" altLang="ru-RU" sz="1800" b="1" kern="0" dirty="0" smtClean="0">
                <a:latin typeface="Arial" charset="0"/>
              </a:rPr>
            </a:br>
            <a:endParaRPr lang="ru-RU" altLang="ru-RU" sz="2000" b="1" kern="0" dirty="0" smtClean="0">
              <a:latin typeface="Arial" charset="0"/>
            </a:endParaRPr>
          </a:p>
        </p:txBody>
      </p:sp>
      <p:sp>
        <p:nvSpPr>
          <p:cNvPr id="4" name="Text Box 2897"/>
          <p:cNvSpPr txBox="1">
            <a:spLocks noChangeArrowheads="1"/>
          </p:cNvSpPr>
          <p:nvPr/>
        </p:nvSpPr>
        <p:spPr bwMode="auto">
          <a:xfrm>
            <a:off x="7241381" y="1052736"/>
            <a:ext cx="158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000" dirty="0" err="1"/>
              <a:t>тыс.руб</a:t>
            </a:r>
            <a:r>
              <a:rPr lang="ru-RU" altLang="ru-RU" sz="1000" dirty="0"/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42761539"/>
              </p:ext>
            </p:extLst>
          </p:nvPr>
        </p:nvGraphicFramePr>
        <p:xfrm>
          <a:off x="323528" y="1484784"/>
          <a:ext cx="8712971" cy="4902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953"/>
                <a:gridCol w="2747330"/>
                <a:gridCol w="863447"/>
                <a:gridCol w="941944"/>
                <a:gridCol w="863448"/>
                <a:gridCol w="863445"/>
                <a:gridCol w="784954"/>
                <a:gridCol w="863450"/>
              </a:tblGrid>
              <a:tr h="484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  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11697,0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10442,2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10850,8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808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610,7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2333,2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19,95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2426,5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23,26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791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 с организаций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 с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3112,3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26,61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3112,3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29,81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3112,3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28,69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Гос. пошлина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поступления  штрафов, пеней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65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  бюджетам сельских поселений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4223,7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2824,1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27,05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3090,1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28,48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6426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бюджетам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876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10456" y="260350"/>
            <a:ext cx="6923088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b="1" kern="0" dirty="0" smtClean="0">
                <a:latin typeface="Arial" charset="0"/>
              </a:rPr>
              <a:t>Основные доходные источники бюджета Отрадовского сельского поселения Азовского района на </a:t>
            </a:r>
            <a:r>
              <a:rPr lang="ru-RU" altLang="ru-RU" sz="1800" b="1" kern="0" dirty="0" smtClean="0">
                <a:latin typeface="Arial" charset="0"/>
              </a:rPr>
              <a:t>2021-2023 </a:t>
            </a:r>
            <a:r>
              <a:rPr lang="ru-RU" altLang="ru-RU" sz="1800" b="1" kern="0" dirty="0" smtClean="0">
                <a:latin typeface="Arial" charset="0"/>
              </a:rPr>
              <a:t>годы (продолжение таблицы)</a:t>
            </a:r>
            <a:br>
              <a:rPr lang="ru-RU" altLang="ru-RU" sz="1800" b="1" kern="0" dirty="0" smtClean="0">
                <a:latin typeface="Arial" charset="0"/>
              </a:rPr>
            </a:br>
            <a:endParaRPr lang="ru-RU" altLang="ru-RU" sz="2000" b="1" kern="0" dirty="0" smtClean="0">
              <a:latin typeface="Arial" charset="0"/>
            </a:endParaRPr>
          </a:p>
        </p:txBody>
      </p:sp>
      <p:sp>
        <p:nvSpPr>
          <p:cNvPr id="4" name="Text Box 2897"/>
          <p:cNvSpPr txBox="1">
            <a:spLocks noChangeArrowheads="1"/>
          </p:cNvSpPr>
          <p:nvPr/>
        </p:nvSpPr>
        <p:spPr bwMode="auto">
          <a:xfrm>
            <a:off x="7241381" y="1052736"/>
            <a:ext cx="158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000" dirty="0" err="1"/>
              <a:t>тыс.руб</a:t>
            </a:r>
            <a:r>
              <a:rPr lang="ru-RU" altLang="ru-RU" sz="1000" dirty="0"/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4673471"/>
              </p:ext>
            </p:extLst>
          </p:nvPr>
        </p:nvGraphicFramePr>
        <p:xfrm>
          <a:off x="97171" y="1772816"/>
          <a:ext cx="8712971" cy="3751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953"/>
                <a:gridCol w="2747330"/>
                <a:gridCol w="863447"/>
                <a:gridCol w="941944"/>
                <a:gridCol w="863448"/>
                <a:gridCol w="863445"/>
                <a:gridCol w="784954"/>
                <a:gridCol w="863450"/>
              </a:tblGrid>
              <a:tr h="484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  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196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Межбюджетные трансферты, передаваемые бюджетам сельских поселений из бюджетов муниципальных районов на осуществление части полномочий по решению вопросов местного значения в </a:t>
                      </a:r>
                      <a:r>
                        <a:rPr lang="ru-RU" sz="1400" dirty="0" smtClean="0">
                          <a:effectLst/>
                          <a:latin typeface="MS Sans Serif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соответствии с заключенными соглашениями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6,34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Прочие межбюджетные трансферты, передаваемые бюджетам сельских поселений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6862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00633" y="277813"/>
            <a:ext cx="8905056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kern="0" dirty="0" smtClean="0"/>
              <a:t>Динамика собственных доходов бюджета Отрадовского </a:t>
            </a:r>
          </a:p>
          <a:p>
            <a:r>
              <a:rPr lang="ru-RU" altLang="ru-RU" sz="2000" b="1" kern="0" dirty="0" smtClean="0"/>
              <a:t> сельского поселения</a:t>
            </a:r>
            <a:r>
              <a:rPr lang="en-US" altLang="ru-RU" sz="2000" b="1" kern="0" dirty="0" smtClean="0"/>
              <a:t> </a:t>
            </a:r>
            <a:r>
              <a:rPr lang="ru-RU" altLang="ru-RU" sz="2000" b="1" kern="0" dirty="0" smtClean="0"/>
              <a:t>за последние 5 лет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9239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1097205"/>
              </p:ext>
            </p:extLst>
          </p:nvPr>
        </p:nvGraphicFramePr>
        <p:xfrm>
          <a:off x="517525" y="1603375"/>
          <a:ext cx="7889875" cy="481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5078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00113" y="26035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kern="0" dirty="0" smtClean="0"/>
              <a:t>Структура расходов бюджета</a:t>
            </a:r>
            <a:br>
              <a:rPr lang="ru-RU" altLang="ru-RU" sz="2400" b="1" kern="0" dirty="0" smtClean="0"/>
            </a:br>
            <a:r>
              <a:rPr lang="ru-RU" altLang="ru-RU" sz="2400" b="1" kern="0" dirty="0" smtClean="0"/>
              <a:t>Отрадовского  сельского поселения</a:t>
            </a:r>
            <a:br>
              <a:rPr lang="ru-RU" altLang="ru-RU" sz="2400" b="1" kern="0" dirty="0" smtClean="0"/>
            </a:br>
            <a:r>
              <a:rPr lang="ru-RU" altLang="ru-RU" sz="2400" b="1" kern="0" dirty="0" smtClean="0"/>
              <a:t> </a:t>
            </a:r>
          </a:p>
        </p:txBody>
      </p:sp>
      <p:graphicFrame>
        <p:nvGraphicFramePr>
          <p:cNvPr id="3" name="Group 290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31279764"/>
              </p:ext>
            </p:extLst>
          </p:nvPr>
        </p:nvGraphicFramePr>
        <p:xfrm>
          <a:off x="642910" y="1285859"/>
          <a:ext cx="8249570" cy="5069969"/>
        </p:xfrm>
        <a:graphic>
          <a:graphicData uri="http://schemas.openxmlformats.org/drawingml/2006/table">
            <a:tbl>
              <a:tblPr/>
              <a:tblGrid>
                <a:gridCol w="639872"/>
                <a:gridCol w="2986984"/>
                <a:gridCol w="924543"/>
                <a:gridCol w="711187"/>
                <a:gridCol w="853424"/>
                <a:gridCol w="640068"/>
                <a:gridCol w="853424"/>
                <a:gridCol w="640068"/>
              </a:tblGrid>
              <a:tr h="287244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Раздел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Показатель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2021год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2022год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7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11697,0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10442,2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10850,8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2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6051,8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51,74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5723,3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54,82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6008,5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240,2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2,05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242,6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2,32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251,6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2,31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74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безопасность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правоохранительная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68,0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0,58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16,2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16,2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661,6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5,65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661,6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6,33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661,6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6,10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2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Жилищно-коммунальное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хозяйство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1527,9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13,06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1398,9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13,40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1321,3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12,17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2969,7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25,39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2221,8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21,28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2413,8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22,25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142,8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1,23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142,8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1,37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142,8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1,32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15,0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15,0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15,0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973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Расходы бюджета Отрадовского сельского поселения Азовского района осуществляются по муниципальным программам сельского поселения.   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принятых муниципальных программ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предусмотрено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10926,1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     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9855,1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10490,8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рублей. Непрограммные расходы в бюджете сельского поселения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2021-2023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годах составляют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770,9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 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год-587,1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тыс.рублей, а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360,0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что составляет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6,59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от общего объема расходов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5,62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3,32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73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99592" y="548680"/>
            <a:ext cx="7138987" cy="2079104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В случае изменения параметров бюджета в течение года производится его корректировка в соответствии с Положением </a:t>
            </a:r>
            <a:b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"О бюджетном процессе в </a:t>
            </a:r>
            <a:r>
              <a:rPr lang="ru-RU" altLang="ru-RU" sz="1800" kern="0" dirty="0" err="1" smtClean="0">
                <a:latin typeface="Times New Roman" pitchFamily="18" charset="0"/>
                <a:cs typeface="Times New Roman" pitchFamily="18" charset="0"/>
              </a:rPr>
              <a:t>Отрадовском</a:t>
            </a:r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  сельском поселении"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501008"/>
            <a:ext cx="79208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338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5" y="260648"/>
            <a:ext cx="8856984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>
                <a:solidFill>
                  <a:srgbClr val="00B0F0"/>
                </a:solidFill>
                <a:effectLst/>
              </a:rPr>
              <a:t>Уважаемые жители </a:t>
            </a:r>
            <a:r>
              <a:rPr lang="ru-RU" sz="3200" b="1" i="1" dirty="0" smtClean="0">
                <a:solidFill>
                  <a:srgbClr val="00B0F0"/>
                </a:solidFill>
                <a:effectLst/>
              </a:rPr>
              <a:t>Отрадовского </a:t>
            </a:r>
            <a:r>
              <a:rPr lang="ru-RU" sz="3200" b="1" i="1" dirty="0">
                <a:solidFill>
                  <a:srgbClr val="00B0F0"/>
                </a:solidFill>
                <a:effectLst/>
              </a:rPr>
              <a:t>сельского поселения!</a:t>
            </a: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988840"/>
            <a:ext cx="8856984" cy="439248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привлечения большего количества жителей поселения к участию в обсуждении вопросов формирования бюджета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его исполнения разработан «Бюджет для граждан». «Бюджет для граждан» предназначен, прежде всего, для жителей, не обладающих специальными знаниями в сфере бюджетного законодательства. Информация, размещаемая в разделе «Бюджет для граждан», в доступной форме знакомит граждан с основными целями, задачами и приоритетными направлениями бюджетной политики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с основными характеристиками бюджета поселения и результатами его исполнения.</a:t>
            </a:r>
          </a:p>
          <a:p>
            <a:pPr marL="0" indent="0" algn="just">
              <a:buNone/>
            </a:pP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Надеемся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представление бюджета и бюджетного процесса в понятной для жителей форме повысит уровень общественного участия граждан в бюджетном процессе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поселения. </a:t>
            </a:r>
          </a:p>
          <a:p>
            <a:pPr marL="0" indent="0" algn="just">
              <a:buNone/>
            </a:pP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7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уважением, Глава Администрации </a:t>
            </a: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поселения                                                       С.Г. </a:t>
            </a:r>
            <a:r>
              <a:rPr lang="ru-RU" sz="7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Матишов</a:t>
            </a:r>
            <a:endParaRPr lang="ru-RU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85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4122636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4008" y="98296"/>
            <a:ext cx="4104456" cy="6427048"/>
          </a:xfrm>
        </p:spPr>
        <p:txBody>
          <a:bodyPr>
            <a:noAutofit/>
          </a:bodyPr>
          <a:lstStyle/>
          <a:p>
            <a:endParaRPr lang="ru-RU" sz="2000" b="1" i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8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образования и расходования денежных средств для решения задач и функций государства и местного самоуправления.</a:t>
            </a:r>
          </a:p>
          <a:p>
            <a:pPr>
              <a:lnSpc>
                <a:spcPct val="120000"/>
              </a:lnSpc>
            </a:pP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публично-правовое образование имеет свой БЮДЖЕТ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Федерация -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бюджет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Российской Федерации –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областной, краевой, республиканские бюджеты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районы, городские округа, городские и сельские поселения –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местные бюджеты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35051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56792"/>
            <a:ext cx="4038600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5152" y="188640"/>
            <a:ext cx="4319336" cy="6480720"/>
          </a:xfrm>
        </p:spPr>
        <p:txBody>
          <a:bodyPr>
            <a:noAutofit/>
          </a:bodyPr>
          <a:lstStyle/>
          <a:p>
            <a:r>
              <a:rPr lang="ru-RU" sz="18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поступающие в бюджет поселения денежные средства.</a:t>
            </a:r>
          </a:p>
          <a:p>
            <a:r>
              <a:rPr lang="ru-RU" sz="1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 района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выплачиваемые из бюджета поселения денежные средства.</a:t>
            </a:r>
          </a:p>
          <a:p>
            <a:r>
              <a:rPr lang="x-none" sz="1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расходов над доходами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его наличии при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нимается решение об источниках покрытия дефицита: использовать имеющиеся остатки, взять в долг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(кредит).</a:t>
            </a:r>
            <a:r>
              <a:rPr lang="ru-RU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x-none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доходов над расходами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его наличии при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нимается решение как использовать: накапливать резервы, остатки, погашать долг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83553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27"/>
          <p:cNvSpPr>
            <a:spLocks noChangeArrowheads="1"/>
          </p:cNvSpPr>
          <p:nvPr/>
        </p:nvSpPr>
        <p:spPr bwMode="auto">
          <a:xfrm>
            <a:off x="3635375" y="3068638"/>
            <a:ext cx="2519363" cy="1512887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dirty="0"/>
              <a:t>Бюджетный</a:t>
            </a:r>
          </a:p>
          <a:p>
            <a:pPr algn="ctr" eaLnBrk="1" hangingPunct="1"/>
            <a:r>
              <a:rPr lang="ru-RU" altLang="ru-RU" sz="2400" b="1" dirty="0"/>
              <a:t>процесс</a:t>
            </a:r>
          </a:p>
        </p:txBody>
      </p:sp>
      <p:sp>
        <p:nvSpPr>
          <p:cNvPr id="5" name="Oval 29"/>
          <p:cNvSpPr>
            <a:spLocks noChangeArrowheads="1"/>
          </p:cNvSpPr>
          <p:nvPr/>
        </p:nvSpPr>
        <p:spPr bwMode="auto">
          <a:xfrm>
            <a:off x="574675" y="1680548"/>
            <a:ext cx="2736850" cy="158432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 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6" name="Oval 30"/>
          <p:cNvSpPr>
            <a:spLocks noChangeArrowheads="1"/>
          </p:cNvSpPr>
          <p:nvPr/>
        </p:nvSpPr>
        <p:spPr bwMode="auto">
          <a:xfrm>
            <a:off x="756578" y="4101786"/>
            <a:ext cx="2665413" cy="15113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Формирование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7" name="Oval 31"/>
          <p:cNvSpPr>
            <a:spLocks noChangeArrowheads="1"/>
          </p:cNvSpPr>
          <p:nvPr/>
        </p:nvSpPr>
        <p:spPr bwMode="auto">
          <a:xfrm>
            <a:off x="3585599" y="5223184"/>
            <a:ext cx="29527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Исполнение 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в текущем году</a:t>
            </a:r>
          </a:p>
        </p:txBody>
      </p:sp>
      <p:sp>
        <p:nvSpPr>
          <p:cNvPr id="8" name="Oval 32"/>
          <p:cNvSpPr>
            <a:spLocks noChangeArrowheads="1"/>
          </p:cNvSpPr>
          <p:nvPr/>
        </p:nvSpPr>
        <p:spPr bwMode="auto">
          <a:xfrm>
            <a:off x="6300788" y="4005263"/>
            <a:ext cx="2520950" cy="1439862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9" name="Oval 33"/>
          <p:cNvSpPr>
            <a:spLocks noChangeArrowheads="1"/>
          </p:cNvSpPr>
          <p:nvPr/>
        </p:nvSpPr>
        <p:spPr bwMode="auto">
          <a:xfrm>
            <a:off x="6286082" y="1897016"/>
            <a:ext cx="2447925" cy="1439863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Рассмотрение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10" name="Oval 34"/>
          <p:cNvSpPr>
            <a:spLocks noChangeArrowheads="1"/>
          </p:cNvSpPr>
          <p:nvPr/>
        </p:nvSpPr>
        <p:spPr bwMode="auto">
          <a:xfrm>
            <a:off x="3448743" y="703860"/>
            <a:ext cx="27368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Составление 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 очередного года</a:t>
            </a:r>
          </a:p>
        </p:txBody>
      </p:sp>
      <p:sp>
        <p:nvSpPr>
          <p:cNvPr id="11" name="Line 35"/>
          <p:cNvSpPr>
            <a:spLocks noChangeShapeType="1"/>
          </p:cNvSpPr>
          <p:nvPr/>
        </p:nvSpPr>
        <p:spPr bwMode="auto">
          <a:xfrm>
            <a:off x="3129893" y="2968800"/>
            <a:ext cx="649946" cy="53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Line 36"/>
          <p:cNvSpPr>
            <a:spLocks noChangeShapeType="1"/>
          </p:cNvSpPr>
          <p:nvPr/>
        </p:nvSpPr>
        <p:spPr bwMode="auto">
          <a:xfrm flipH="1">
            <a:off x="4787900" y="1999260"/>
            <a:ext cx="124" cy="10693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Line 37"/>
          <p:cNvSpPr>
            <a:spLocks noChangeShapeType="1"/>
          </p:cNvSpPr>
          <p:nvPr/>
        </p:nvSpPr>
        <p:spPr bwMode="auto">
          <a:xfrm flipV="1">
            <a:off x="5990202" y="3022806"/>
            <a:ext cx="453461" cy="4021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Line 38"/>
          <p:cNvSpPr>
            <a:spLocks noChangeShapeType="1"/>
          </p:cNvSpPr>
          <p:nvPr/>
        </p:nvSpPr>
        <p:spPr bwMode="auto">
          <a:xfrm flipH="1">
            <a:off x="3311524" y="4076700"/>
            <a:ext cx="396875" cy="4215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Line 39"/>
          <p:cNvSpPr>
            <a:spLocks noChangeShapeType="1"/>
          </p:cNvSpPr>
          <p:nvPr/>
        </p:nvSpPr>
        <p:spPr bwMode="auto">
          <a:xfrm>
            <a:off x="4859338" y="4581525"/>
            <a:ext cx="694" cy="6416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Line 40"/>
          <p:cNvSpPr>
            <a:spLocks noChangeShapeType="1"/>
          </p:cNvSpPr>
          <p:nvPr/>
        </p:nvSpPr>
        <p:spPr bwMode="auto">
          <a:xfrm>
            <a:off x="6011863" y="4149725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AutoShape 49"/>
          <p:cNvSpPr>
            <a:spLocks noChangeArrowheads="1"/>
          </p:cNvSpPr>
          <p:nvPr/>
        </p:nvSpPr>
        <p:spPr bwMode="auto">
          <a:xfrm>
            <a:off x="8587957" y="3106925"/>
            <a:ext cx="360363" cy="1152525"/>
          </a:xfrm>
          <a:prstGeom prst="curvedLeftArrow">
            <a:avLst>
              <a:gd name="adj1" fmla="val 61314"/>
              <a:gd name="adj2" fmla="val 125279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8" name="AutoShape 52"/>
          <p:cNvSpPr>
            <a:spLocks noChangeArrowheads="1"/>
          </p:cNvSpPr>
          <p:nvPr/>
        </p:nvSpPr>
        <p:spPr bwMode="auto">
          <a:xfrm rot="21000000">
            <a:off x="2667306" y="1393740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9" name="AutoShape 53"/>
          <p:cNvSpPr>
            <a:spLocks noChangeArrowheads="1"/>
          </p:cNvSpPr>
          <p:nvPr/>
        </p:nvSpPr>
        <p:spPr bwMode="auto">
          <a:xfrm rot="1200000">
            <a:off x="6338240" y="1411668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0" name="AutoShape 55"/>
          <p:cNvSpPr>
            <a:spLocks noChangeArrowheads="1"/>
          </p:cNvSpPr>
          <p:nvPr/>
        </p:nvSpPr>
        <p:spPr bwMode="auto">
          <a:xfrm rot="9600000">
            <a:off x="6516688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1" name="AutoShape 56"/>
          <p:cNvSpPr>
            <a:spLocks noChangeArrowheads="1"/>
          </p:cNvSpPr>
          <p:nvPr/>
        </p:nvSpPr>
        <p:spPr bwMode="auto">
          <a:xfrm rot="12000000">
            <a:off x="2843213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2" name="AutoShape 58"/>
          <p:cNvSpPr>
            <a:spLocks noChangeArrowheads="1"/>
          </p:cNvSpPr>
          <p:nvPr/>
        </p:nvSpPr>
        <p:spPr bwMode="auto">
          <a:xfrm rot="16200000">
            <a:off x="229154" y="3477354"/>
            <a:ext cx="1152525" cy="360362"/>
          </a:xfrm>
          <a:prstGeom prst="curvedDownArrow">
            <a:avLst>
              <a:gd name="adj1" fmla="val 63965"/>
              <a:gd name="adj2" fmla="val 127930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58419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публичные слуша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0825" y="4005064"/>
            <a:ext cx="3743325" cy="2678311"/>
          </a:xfrm>
          <a:prstGeom prst="rect">
            <a:avLst/>
          </a:prstGeo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7170" name="Picture 2" descr="ANd9GcQUOFnWck6Zdu4Icj3J8vpq53AENRbM9wXp0CyVohQ3AI-8w0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0648"/>
            <a:ext cx="2795807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611560" y="2780928"/>
            <a:ext cx="797463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житель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 сельского поселения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принять участие в обсуждении проекта бюджета</a:t>
            </a:r>
          </a:p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отчёта о его исполнении</a:t>
            </a:r>
          </a:p>
        </p:txBody>
      </p:sp>
    </p:spTree>
    <p:extLst>
      <p:ext uri="{BB962C8B-B14F-4D97-AF65-F5344CB8AC3E}">
        <p14:creationId xmlns:p14="http://schemas.microsoft.com/office/powerpoint/2010/main" xmlns="" val="36904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620688"/>
            <a:ext cx="8856984" cy="5760640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Собрания депутатов Отрадовского сельского поселения   о                                     «О бюджете Отрадовского сельского поселения Азовского района на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годов» сформирован  на основе стратегических целей и задач, определенных Бюджетной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налоговой политикой 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соответствующей требованиям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кодекса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бюджетном процессе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, утвержденного решением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Отрадовского сельского поселения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28.04.2017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Бюджетная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налоговая политика нацелена на создание условий для обеспечения устойчивого социально-экономического развития поселения  и повышения уровня качества жизни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сельского поселения.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Для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поставленных целей необходимо обеспечить долгосрочную сбалансированность и устойчивость бюджета поселения, повысить результативность расходов и эффективность управления финансовыми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ресурсами. Решение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указанных задач планируется осуществлять  в рамках реализации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социально-экономического развития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Отличительной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особенностью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бюджете на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является его формирование с учетом применения  программной классификации расходов, в том числе в части отражения в составе целевых статей расходов, которые формируются в рамках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программы,  а также с учетом оптимизации расходов и проведения более взвешенной политики расходования бюджетных средств и достижения максимальных результатов. 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86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88640"/>
            <a:ext cx="8784976" cy="6192688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В соответствии с постановлением Администрации Отрадовского сельского поселения от 25.10.2018 года № 99 «Об утверждении Методических рекомендаций по  разработке и реализации муниципальных программ Отрадовского сельского поселения» и постановлением Администрации Отрадовского сельского поселения 25.10.2018 года № 97 «Об утверждении Перечня муниципальных программ Отрадовского  сельского поселения» утверждены 13 муниципальных программ.</a:t>
            </a: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идеологией бюджетной политики традиционно остается улучшение условий жизни и самочувствия жителей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и Ростовской  области.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Показатели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поселения Азовского района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решении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бюджете в соответствии с бюджетной классификацией.</a:t>
            </a:r>
            <a:endPara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537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80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и расходы бюджета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914379" y="1412776"/>
            <a:ext cx="698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dirty="0"/>
              <a:t>ПРИНЦИП разграничения</a:t>
            </a:r>
            <a:r>
              <a:rPr lang="ru-RU" altLang="ru-RU" dirty="0"/>
              <a:t> доходов, расходов и источников финансирования дефицита бюджета</a:t>
            </a: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900113" y="2492375"/>
            <a:ext cx="5040312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dirty="0"/>
              <a:t>За каждым бюджетом в соответствии с законодательством Российской Федерации закреплены ДОХОДЫ, РАСХОДЫ и источники финансирования дефицита бюджета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830671" y="4149080"/>
            <a:ext cx="76327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доходов </a:t>
            </a:r>
            <a:r>
              <a:rPr lang="ru-RU" altLang="ru-RU" sz="1600" dirty="0"/>
              <a:t>бюджетов установлено Бюджетным Кодексом Российской Федерации, региональным и муниципальным законодательством</a:t>
            </a:r>
          </a:p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расходов</a:t>
            </a:r>
            <a:r>
              <a:rPr lang="ru-RU" altLang="ru-RU" sz="1600" dirty="0"/>
              <a:t> бюджетов установлено Федеральными законами от 06.10.1999 г. № 184-ФЗ «Об общих принципах организации законодательных (представительных) и исполнительных органов государственной власти субъектов РФ», от 06.10.2003г. № 131-ФЗ «Об общих принципах местного самоуправления в Российской Федерации», региональным и муниципальным законодательством</a:t>
            </a:r>
          </a:p>
        </p:txBody>
      </p:sp>
      <p:pic>
        <p:nvPicPr>
          <p:cNvPr id="6" name="Picture 10" descr="fd9511e647e9fcee6bbfa44aac3b66e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905064" y="2183755"/>
            <a:ext cx="2624137" cy="1965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37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олнцестояние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Солнцестояние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5608</TotalTime>
  <Words>1208</Words>
  <Application>Microsoft Office PowerPoint</Application>
  <PresentationFormat>Экран (4:3)</PresentationFormat>
  <Paragraphs>343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Слайд 1</vt:lpstr>
      <vt:lpstr>Уважаемые жители Отрадовского сельского поселения!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user</cp:lastModifiedBy>
  <cp:revision>341</cp:revision>
  <cp:lastPrinted>2014-05-13T11:35:02Z</cp:lastPrinted>
  <dcterms:created xsi:type="dcterms:W3CDTF">2014-05-12T16:47:43Z</dcterms:created>
  <dcterms:modified xsi:type="dcterms:W3CDTF">2021-01-13T12:02:04Z</dcterms:modified>
</cp:coreProperties>
</file>