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20"/>
  </p:notesMasterIdLst>
  <p:sldIdLst>
    <p:sldId id="256" r:id="rId2"/>
    <p:sldId id="257" r:id="rId3"/>
    <p:sldId id="259" r:id="rId4"/>
    <p:sldId id="261" r:id="rId5"/>
    <p:sldId id="262" r:id="rId6"/>
    <p:sldId id="263" r:id="rId7"/>
    <p:sldId id="264" r:id="rId8"/>
    <p:sldId id="265" r:id="rId9"/>
    <p:sldId id="267" r:id="rId10"/>
    <p:sldId id="268" r:id="rId11"/>
    <p:sldId id="271" r:id="rId12"/>
    <p:sldId id="270" r:id="rId13"/>
    <p:sldId id="272" r:id="rId14"/>
    <p:sldId id="292" r:id="rId15"/>
    <p:sldId id="273" r:id="rId16"/>
    <p:sldId id="274" r:id="rId17"/>
    <p:sldId id="275" r:id="rId18"/>
    <p:sldId id="28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1880" autoAdjust="0"/>
  </p:normalViewPr>
  <p:slideViewPr>
    <p:cSldViewPr>
      <p:cViewPr varScale="1">
        <p:scale>
          <a:sx n="68" d="100"/>
          <a:sy n="68" d="100"/>
        </p:scale>
        <p:origin x="-582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7922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_____Microsoft_Office_Excel1.xlsx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lrMapOvr bg1="lt1" tx1="dk1" bg2="lt2" tx2="dk2" accent1="accent1" accent2="accent2" accent3="accent3" accent4="accent4" accent5="accent5" accent6="accent6" hlink="hlink" folHlink="folHlink"/>
  <c:chart>
    <c:autoTitleDeleted val="1"/>
    <c:view3D>
      <c:hPercent val="66"/>
      <c:depthPercent val="500"/>
      <c:rAngAx val="1"/>
    </c:view3D>
    <c:floor>
      <c:spPr>
        <a:noFill/>
        <a:ln w="9525">
          <a:noFill/>
        </a:ln>
      </c:spPr>
    </c:floor>
    <c:sideWall>
      <c:spPr>
        <a:noFill/>
        <a:ln w="3175">
          <a:solidFill>
            <a:schemeClr val="tx1"/>
          </a:solidFill>
          <a:prstDash val="solid"/>
        </a:ln>
      </c:spPr>
    </c:sideWall>
    <c:backWall>
      <c:spPr>
        <a:noFill/>
        <a:ln w="3175">
          <a:solidFill>
            <a:schemeClr val="tx1"/>
          </a:solidFill>
          <a:prstDash val="solid"/>
        </a:ln>
      </c:spPr>
    </c:backWall>
    <c:plotArea>
      <c:layout>
        <c:manualLayout>
          <c:layoutTarget val="inner"/>
          <c:xMode val="edge"/>
          <c:yMode val="edge"/>
          <c:x val="0.10795709691218175"/>
          <c:y val="3.2572663245590348E-2"/>
          <c:w val="0.92082333370300562"/>
          <c:h val="0.85033407433569563"/>
        </c:manualLayout>
      </c:layout>
      <c:bar3DChart>
        <c:barDir val="col"/>
        <c:grouping val="clustered"/>
        <c:ser>
          <c:idx val="0"/>
          <c:order val="0"/>
          <c:tx>
            <c:strRef>
              <c:f>Sheet1!$A$2</c:f>
              <c:strCache>
                <c:ptCount val="1"/>
              </c:strCache>
            </c:strRef>
          </c:tx>
          <c:spPr>
            <a:solidFill>
              <a:srgbClr val="FFFF00"/>
            </a:solidFill>
            <a:ln w="12318">
              <a:solidFill>
                <a:schemeClr val="tx1"/>
              </a:solidFill>
              <a:prstDash val="solid"/>
            </a:ln>
          </c:spPr>
          <c:dLbls>
            <c:dLbl>
              <c:idx val="0"/>
              <c:layout>
                <c:manualLayout>
                  <c:x val="8.4184983919263739E-2"/>
                  <c:y val="0.29276567012236931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6878,4</a:t>
                    </a:r>
                    <a:endParaRPr lang="en-US" dirty="0"/>
                  </a:p>
                </c:rich>
              </c:tx>
              <c:showVal val="1"/>
            </c:dLbl>
            <c:dLbl>
              <c:idx val="1"/>
              <c:layout>
                <c:manualLayout>
                  <c:x val="6.7580031369318394E-2"/>
                  <c:y val="0.15676666735919237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5199,1</a:t>
                    </a:r>
                    <a:endParaRPr lang="en-US" dirty="0"/>
                  </a:p>
                </c:rich>
              </c:tx>
              <c:showVal val="1"/>
            </c:dLbl>
            <c:dLbl>
              <c:idx val="2"/>
              <c:layout>
                <c:manualLayout>
                  <c:x val="5.4691360763003224E-2"/>
                  <c:y val="0.4602000706376083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5776,4</a:t>
                    </a:r>
                    <a:endParaRPr lang="en-US" dirty="0"/>
                  </a:p>
                </c:rich>
              </c:tx>
              <c:showVal val="1"/>
            </c:dLbl>
            <c:dLbl>
              <c:idx val="3"/>
              <c:layout>
                <c:manualLayout>
                  <c:x val="7.5130594591169081E-2"/>
                  <c:y val="8.5140340307066187E-2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5521,8</a:t>
                    </a:r>
                    <a:endParaRPr lang="en-US" dirty="0"/>
                  </a:p>
                </c:rich>
              </c:tx>
              <c:showVal val="1"/>
            </c:dLbl>
            <c:dLbl>
              <c:idx val="4"/>
              <c:layout>
                <c:manualLayout>
                  <c:x val="7.8873239436619905E-2"/>
                  <c:y val="0.26649076517150438"/>
                </c:manualLayout>
              </c:layout>
              <c:tx>
                <c:rich>
                  <a:bodyPr/>
                  <a:lstStyle/>
                  <a:p>
                    <a:r>
                      <a:rPr lang="ru-RU" dirty="0" smtClean="0"/>
                      <a:t>6583,5</a:t>
                    </a:r>
                    <a:endParaRPr lang="en-US" dirty="0"/>
                  </a:p>
                </c:rich>
              </c:tx>
              <c:showVal val="1"/>
            </c:dLbl>
            <c:spPr>
              <a:noFill/>
              <a:ln w="24636">
                <a:noFill/>
              </a:ln>
            </c:spPr>
            <c:txPr>
              <a:bodyPr/>
              <a:lstStyle/>
              <a:p>
                <a:pPr>
                  <a:defRPr sz="2085" b="1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endParaRPr lang="ru-RU"/>
              </a:p>
            </c:txPr>
            <c:showVal val="1"/>
          </c:dLbls>
          <c:cat>
            <c:numRef>
              <c:f>Sheet1!$B$1:$F$1</c:f>
              <c:numCache>
                <c:formatCode>General</c:formatCode>
                <c:ptCount val="5"/>
                <c:pt idx="0">
                  <c:v>2014</c:v>
                </c:pt>
                <c:pt idx="1">
                  <c:v>2015</c:v>
                </c:pt>
                <c:pt idx="2">
                  <c:v>2016</c:v>
                </c:pt>
                <c:pt idx="3">
                  <c:v>2017</c:v>
                </c:pt>
                <c:pt idx="4">
                  <c:v>2018</c:v>
                </c:pt>
              </c:numCache>
            </c:numRef>
          </c:cat>
          <c:val>
            <c:numRef>
              <c:f>Sheet1!$B$2:$F$2</c:f>
              <c:numCache>
                <c:formatCode>General</c:formatCode>
                <c:ptCount val="5"/>
                <c:pt idx="0" formatCode="0.0">
                  <c:v>6878.4</c:v>
                </c:pt>
                <c:pt idx="1">
                  <c:v>5199.1000000000004</c:v>
                </c:pt>
                <c:pt idx="2">
                  <c:v>5776.4</c:v>
                </c:pt>
                <c:pt idx="3">
                  <c:v>5521.8</c:v>
                </c:pt>
                <c:pt idx="4">
                  <c:v>6583.5</c:v>
                </c:pt>
              </c:numCache>
            </c:numRef>
          </c:val>
        </c:ser>
        <c:gapDepth val="0"/>
        <c:shape val="pyramid"/>
        <c:axId val="73394816"/>
        <c:axId val="73743360"/>
        <c:axId val="0"/>
      </c:bar3DChart>
      <c:catAx>
        <c:axId val="73394816"/>
        <c:scaling>
          <c:orientation val="minMax"/>
        </c:scaling>
        <c:axPos val="b"/>
        <c:numFmt formatCode="General" sourceLinked="1"/>
        <c:tickLblPos val="low"/>
        <c:spPr>
          <a:ln w="9238">
            <a:noFill/>
          </a:ln>
        </c:spPr>
        <c:txPr>
          <a:bodyPr rot="0" vert="horz"/>
          <a:lstStyle/>
          <a:p>
            <a:pPr>
              <a:defRPr sz="2085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743360"/>
        <c:crosses val="autoZero"/>
        <c:auto val="1"/>
        <c:lblAlgn val="ctr"/>
        <c:lblOffset val="100"/>
        <c:tickLblSkip val="1"/>
        <c:tickMarkSkip val="1"/>
      </c:catAx>
      <c:valAx>
        <c:axId val="73743360"/>
        <c:scaling>
          <c:orientation val="minMax"/>
        </c:scaling>
        <c:axPos val="l"/>
        <c:numFmt formatCode="0.0" sourceLinked="1"/>
        <c:tickLblPos val="nextTo"/>
        <c:spPr>
          <a:ln w="3079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1673" b="1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ru-RU"/>
          </a:p>
        </c:txPr>
        <c:crossAx val="73394816"/>
        <c:crosses val="autoZero"/>
        <c:crossBetween val="between"/>
      </c:valAx>
      <c:spPr>
        <a:noFill/>
        <a:ln w="24636">
          <a:noFill/>
        </a:ln>
      </c:spPr>
    </c:plotArea>
    <c:legend>
      <c:legendPos val="r"/>
      <c:layout>
        <c:manualLayout>
          <c:xMode val="edge"/>
          <c:yMode val="edge"/>
          <c:x val="0.94227348342020611"/>
          <c:y val="0.47892720306513431"/>
          <c:w val="3.6269015668816199E-2"/>
          <c:h val="3.4952942887416252E-2"/>
        </c:manualLayout>
      </c:layout>
      <c:spPr>
        <a:solidFill>
          <a:schemeClr val="bg1"/>
        </a:solidFill>
        <a:ln w="3079">
          <a:solidFill>
            <a:schemeClr val="tx1"/>
          </a:solidFill>
          <a:prstDash val="solid"/>
        </a:ln>
        <a:effectLst>
          <a:outerShdw dist="35921" dir="2700000" algn="br">
            <a:srgbClr val="000000"/>
          </a:outerShdw>
        </a:effectLst>
      </c:spPr>
      <c:txPr>
        <a:bodyPr/>
        <a:lstStyle/>
        <a:p>
          <a:pPr>
            <a:defRPr sz="868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ru-RU"/>
        </a:p>
      </c:txPr>
    </c:legend>
    <c:plotVisOnly val="1"/>
    <c:dispBlanksAs val="gap"/>
  </c:chart>
  <c:spPr>
    <a:solidFill>
      <a:srgbClr val="00CC66"/>
    </a:solidFill>
    <a:ln>
      <a:noFill/>
    </a:ln>
  </c:spPr>
  <c:txPr>
    <a:bodyPr/>
    <a:lstStyle/>
    <a:p>
      <a:pPr>
        <a:defRPr sz="946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ru-RU"/>
    </a:p>
  </c:txPr>
  <c:externalData r:id="rId2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5A4C79-5ED1-4DAD-90EB-9B8EC6A42A78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0A418AA-48E1-4AB7-BC54-E2C0A418E31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3441787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10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5354575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0A418AA-48E1-4AB7-BC54-E2C0A418E31F}" type="slidenum">
              <a:rPr lang="ru-RU" smtClean="0"/>
              <a:pPr/>
              <a:t>16</a:t>
            </a:fld>
            <a:endParaRPr lang="ru-RU"/>
          </a:p>
        </p:txBody>
      </p:sp>
    </p:spTree>
    <p:extLst>
      <p:ext uri="{BB962C8B-B14F-4D97-AF65-F5344CB8AC3E}">
        <p14:creationId xmlns="" xmlns:p14="http://schemas.microsoft.com/office/powerpoint/2010/main" val="60684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28.11.2019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14570" y="4221088"/>
            <a:ext cx="7173854" cy="1232332"/>
          </a:xfrm>
        </p:spPr>
        <p:txBody>
          <a:bodyPr>
            <a:normAutofit fontScale="92500"/>
          </a:bodyPr>
          <a:lstStyle/>
          <a:p>
            <a:pPr algn="ctr"/>
            <a:r>
              <a:rPr lang="ru-RU" b="1" dirty="0" smtClean="0"/>
              <a:t> К проекту </a:t>
            </a:r>
            <a:r>
              <a:rPr lang="x-none" b="1" smtClean="0"/>
              <a:t>бюджет</a:t>
            </a:r>
            <a:r>
              <a:rPr lang="ru-RU" b="1" dirty="0" smtClean="0"/>
              <a:t>а</a:t>
            </a:r>
            <a:r>
              <a:rPr lang="x-none" b="1" smtClean="0"/>
              <a:t> </a:t>
            </a:r>
            <a:r>
              <a:rPr lang="ru-RU" b="1" dirty="0" smtClean="0"/>
              <a:t>Отрадовского</a:t>
            </a:r>
            <a:r>
              <a:rPr lang="x-none" b="1" smtClean="0"/>
              <a:t> </a:t>
            </a:r>
            <a:r>
              <a:rPr lang="x-none" b="1" dirty="0"/>
              <a:t>сельского </a:t>
            </a:r>
            <a:r>
              <a:rPr lang="x-none" b="1" smtClean="0"/>
              <a:t>поселения</a:t>
            </a:r>
            <a:r>
              <a:rPr lang="ru-RU" b="1" dirty="0" smtClean="0"/>
              <a:t> Азовского района</a:t>
            </a:r>
            <a:endParaRPr lang="ru-RU" dirty="0"/>
          </a:p>
          <a:p>
            <a:pPr algn="ctr"/>
            <a:r>
              <a:rPr lang="x-none" b="1" dirty="0"/>
              <a:t> </a:t>
            </a:r>
            <a:r>
              <a:rPr lang="x-none" b="1"/>
              <a:t>на </a:t>
            </a:r>
            <a:r>
              <a:rPr lang="x-none" b="1" smtClean="0"/>
              <a:t>20</a:t>
            </a:r>
            <a:r>
              <a:rPr lang="ru-RU" b="1" dirty="0" smtClean="0"/>
              <a:t>20</a:t>
            </a:r>
            <a:r>
              <a:rPr lang="x-none" b="1" smtClean="0"/>
              <a:t> </a:t>
            </a:r>
            <a:r>
              <a:rPr lang="x-none" b="1" dirty="0"/>
              <a:t>год и </a:t>
            </a:r>
            <a:r>
              <a:rPr lang="ru-RU" b="1" dirty="0" smtClean="0"/>
              <a:t>на </a:t>
            </a:r>
            <a:r>
              <a:rPr lang="x-none" b="1" dirty="0" smtClean="0"/>
              <a:t>плановый </a:t>
            </a:r>
            <a:r>
              <a:rPr lang="x-none" b="1"/>
              <a:t>период </a:t>
            </a:r>
            <a:r>
              <a:rPr lang="x-none" b="1" smtClean="0"/>
              <a:t>20</a:t>
            </a:r>
            <a:r>
              <a:rPr lang="ru-RU" b="1" dirty="0" smtClean="0"/>
              <a:t>21 и</a:t>
            </a:r>
            <a:r>
              <a:rPr lang="ru-RU" b="1" dirty="0"/>
              <a:t> </a:t>
            </a:r>
            <a:r>
              <a:rPr lang="x-none" b="1" smtClean="0"/>
              <a:t>20</a:t>
            </a:r>
            <a:r>
              <a:rPr lang="en-US" b="1" dirty="0" smtClean="0"/>
              <a:t>2</a:t>
            </a:r>
            <a:r>
              <a:rPr lang="ru-RU" b="1" dirty="0" smtClean="0"/>
              <a:t>2</a:t>
            </a:r>
            <a:r>
              <a:rPr lang="en-US" b="1" dirty="0" smtClean="0"/>
              <a:t> </a:t>
            </a:r>
            <a:r>
              <a:rPr lang="x-none" b="1" smtClean="0"/>
              <a:t>г</a:t>
            </a:r>
            <a:r>
              <a:rPr lang="ru-RU" b="1" dirty="0" smtClean="0"/>
              <a:t>г.</a:t>
            </a:r>
            <a:r>
              <a:rPr lang="x-none" b="1" smtClean="0"/>
              <a:t>» </a:t>
            </a:r>
            <a:endParaRPr lang="ru-RU" dirty="0"/>
          </a:p>
          <a:p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935" y="1966615"/>
            <a:ext cx="2886075" cy="1924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Прямоугольник 3"/>
          <p:cNvSpPr/>
          <p:nvPr/>
        </p:nvSpPr>
        <p:spPr>
          <a:xfrm>
            <a:off x="682315" y="908720"/>
            <a:ext cx="746531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5400" b="1" cap="all" spc="0" dirty="0" smtClean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Бюджет для граждан</a:t>
            </a:r>
            <a:endParaRPr lang="ru-RU" sz="5400" b="1" cap="all" spc="0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4136782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85165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i="1" kern="0" dirty="0" smtClean="0"/>
              <a:t>Доходы бюджета</a:t>
            </a:r>
            <a:r>
              <a:rPr lang="ru-RU" altLang="ru-RU" sz="1800" kern="0" dirty="0" smtClean="0"/>
              <a:t> – поступающие в бюджет денежные средства, за исключением средств, являющихся источниками финансирования дефицита</a:t>
            </a:r>
          </a:p>
        </p:txBody>
      </p:sp>
      <p:sp>
        <p:nvSpPr>
          <p:cNvPr id="3" name="Rectangle 19"/>
          <p:cNvSpPr>
            <a:spLocks noChangeArrowheads="1"/>
          </p:cNvSpPr>
          <p:nvPr/>
        </p:nvSpPr>
        <p:spPr bwMode="auto">
          <a:xfrm>
            <a:off x="871265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Поступления от уплаты </a:t>
            </a:r>
          </a:p>
          <a:p>
            <a:r>
              <a:rPr lang="ru-RU" altLang="ru-RU" sz="1400" dirty="0"/>
              <a:t>налогов, установленных </a:t>
            </a:r>
          </a:p>
          <a:p>
            <a:r>
              <a:rPr lang="ru-RU" altLang="ru-RU" sz="1400" dirty="0"/>
              <a:t>Налоговым Кодексом РФ:</a:t>
            </a:r>
          </a:p>
          <a:p>
            <a:r>
              <a:rPr lang="ru-RU" altLang="ru-RU" sz="1400" dirty="0"/>
              <a:t>-налог на доходы </a:t>
            </a:r>
          </a:p>
          <a:p>
            <a:r>
              <a:rPr lang="ru-RU" altLang="ru-RU" sz="1400" dirty="0"/>
              <a:t>физических лиц;</a:t>
            </a:r>
          </a:p>
          <a:p>
            <a:r>
              <a:rPr lang="ru-RU" altLang="ru-RU" sz="1400" dirty="0" smtClean="0"/>
              <a:t>-налоги на совокупный </a:t>
            </a:r>
          </a:p>
          <a:p>
            <a:r>
              <a:rPr lang="ru-RU" altLang="ru-RU" sz="1400" dirty="0" smtClean="0"/>
              <a:t> доход;</a:t>
            </a:r>
          </a:p>
          <a:p>
            <a:r>
              <a:rPr lang="ru-RU" altLang="ru-RU" sz="1400" dirty="0" smtClean="0"/>
              <a:t>-налоги на имущество;</a:t>
            </a:r>
            <a:endParaRPr lang="ru-RU" altLang="ru-RU" sz="1400" dirty="0"/>
          </a:p>
          <a:p>
            <a:pPr>
              <a:buFontTx/>
              <a:buChar char="-"/>
            </a:pPr>
            <a:r>
              <a:rPr lang="ru-RU" altLang="ru-RU" sz="1400" dirty="0"/>
              <a:t>госпошлина</a:t>
            </a:r>
          </a:p>
        </p:txBody>
      </p:sp>
      <p:sp>
        <p:nvSpPr>
          <p:cNvPr id="4" name="Rectangle 20"/>
          <p:cNvSpPr>
            <a:spLocks noChangeArrowheads="1"/>
          </p:cNvSpPr>
          <p:nvPr/>
        </p:nvSpPr>
        <p:spPr bwMode="auto">
          <a:xfrm>
            <a:off x="3550138" y="3505845"/>
            <a:ext cx="2663825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r>
              <a:rPr lang="ru-RU" altLang="ru-RU" sz="1400" dirty="0"/>
              <a:t>Платежи, установленные</a:t>
            </a:r>
          </a:p>
          <a:p>
            <a:r>
              <a:rPr lang="ru-RU" altLang="ru-RU" sz="1400" dirty="0"/>
              <a:t> законодательством </a:t>
            </a:r>
          </a:p>
          <a:p>
            <a:r>
              <a:rPr lang="ru-RU" altLang="ru-RU" sz="1400" dirty="0"/>
              <a:t>Российской Федерации:</a:t>
            </a:r>
          </a:p>
          <a:p>
            <a:r>
              <a:rPr lang="ru-RU" altLang="ru-RU" sz="1400" dirty="0"/>
              <a:t>-арендная плата за землю;</a:t>
            </a:r>
          </a:p>
          <a:p>
            <a:r>
              <a:rPr lang="ru-RU" altLang="ru-RU" sz="1400" dirty="0"/>
              <a:t>-доходы от использования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реализации</a:t>
            </a:r>
          </a:p>
          <a:p>
            <a:r>
              <a:rPr lang="ru-RU" altLang="ru-RU" sz="1400" dirty="0"/>
              <a:t>муниципального имущества;</a:t>
            </a:r>
          </a:p>
          <a:p>
            <a:r>
              <a:rPr lang="ru-RU" altLang="ru-RU" sz="1400" dirty="0"/>
              <a:t>-доходы от продажи</a:t>
            </a:r>
          </a:p>
          <a:p>
            <a:r>
              <a:rPr lang="ru-RU" altLang="ru-RU" sz="1400" dirty="0"/>
              <a:t>земельных участков;</a:t>
            </a:r>
          </a:p>
          <a:p>
            <a:r>
              <a:rPr lang="ru-RU" altLang="ru-RU" sz="1400" dirty="0"/>
              <a:t>-штрафы за нарушение </a:t>
            </a:r>
          </a:p>
          <a:p>
            <a:r>
              <a:rPr lang="ru-RU" altLang="ru-RU" sz="1400" dirty="0"/>
              <a:t>законодательства;</a:t>
            </a:r>
          </a:p>
          <a:p>
            <a:r>
              <a:rPr lang="ru-RU" altLang="ru-RU" sz="1400" dirty="0"/>
              <a:t>-прочие </a:t>
            </a:r>
          </a:p>
        </p:txBody>
      </p:sp>
      <p:sp>
        <p:nvSpPr>
          <p:cNvPr id="5" name="Rectangle 21"/>
          <p:cNvSpPr>
            <a:spLocks noChangeArrowheads="1"/>
          </p:cNvSpPr>
          <p:nvPr/>
        </p:nvSpPr>
        <p:spPr bwMode="auto">
          <a:xfrm>
            <a:off x="6347608" y="3510848"/>
            <a:ext cx="2305050" cy="2808288"/>
          </a:xfrm>
          <a:prstGeom prst="rect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sz="1400" dirty="0"/>
              <a:t>Поступления от других</a:t>
            </a:r>
          </a:p>
          <a:p>
            <a:pPr algn="ctr"/>
            <a:r>
              <a:rPr lang="ru-RU" altLang="ru-RU" sz="1400" dirty="0"/>
              <a:t> бюджетов (межбюджетные </a:t>
            </a:r>
          </a:p>
          <a:p>
            <a:pPr algn="ctr"/>
            <a:r>
              <a:rPr lang="ru-RU" altLang="ru-RU" sz="1400" dirty="0"/>
              <a:t>трансферты),организаций, </a:t>
            </a:r>
          </a:p>
          <a:p>
            <a:pPr algn="ctr"/>
            <a:r>
              <a:rPr lang="ru-RU" altLang="ru-RU" sz="1400" dirty="0"/>
              <a:t>граждан (кроме налоговых</a:t>
            </a:r>
          </a:p>
          <a:p>
            <a:pPr algn="ctr"/>
            <a:r>
              <a:rPr lang="ru-RU" altLang="ru-RU" sz="1400" dirty="0"/>
              <a:t>и неналоговых доходов)</a:t>
            </a:r>
          </a:p>
        </p:txBody>
      </p:sp>
      <p:sp>
        <p:nvSpPr>
          <p:cNvPr id="6" name="AutoShape 22"/>
          <p:cNvSpPr>
            <a:spLocks noChangeArrowheads="1"/>
          </p:cNvSpPr>
          <p:nvPr/>
        </p:nvSpPr>
        <p:spPr bwMode="auto">
          <a:xfrm>
            <a:off x="1727200" y="3013720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7" name="AutoShape 23"/>
          <p:cNvSpPr>
            <a:spLocks noChangeArrowheads="1"/>
          </p:cNvSpPr>
          <p:nvPr/>
        </p:nvSpPr>
        <p:spPr bwMode="auto">
          <a:xfrm>
            <a:off x="723582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8" name="AutoShape 24"/>
          <p:cNvSpPr>
            <a:spLocks noChangeArrowheads="1"/>
          </p:cNvSpPr>
          <p:nvPr/>
        </p:nvSpPr>
        <p:spPr bwMode="auto">
          <a:xfrm>
            <a:off x="4507805" y="3018723"/>
            <a:ext cx="504825" cy="492125"/>
          </a:xfrm>
          <a:prstGeom prst="downArrow">
            <a:avLst>
              <a:gd name="adj1" fmla="val 50000"/>
              <a:gd name="adj2" fmla="val 25000"/>
            </a:avLst>
          </a:prstGeom>
          <a:solidFill>
            <a:schemeClr val="accent5">
              <a:lumMod val="7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grpSp>
        <p:nvGrpSpPr>
          <p:cNvPr id="10" name="Organization Chart 10"/>
          <p:cNvGrpSpPr>
            <a:grpSpLocks/>
          </p:cNvGrpSpPr>
          <p:nvPr/>
        </p:nvGrpSpPr>
        <p:grpSpPr bwMode="auto">
          <a:xfrm>
            <a:off x="871265" y="1273820"/>
            <a:ext cx="7772400" cy="2044700"/>
            <a:chOff x="410" y="705"/>
            <a:chExt cx="4236" cy="1288"/>
          </a:xfrm>
          <a:blipFill>
            <a:blip r:embed="rId3"/>
            <a:tile tx="0" ty="0" sx="100000" sy="100000" flip="none" algn="tl"/>
          </a:blipFill>
        </p:grpSpPr>
        <p:cxnSp>
          <p:nvCxnSpPr>
            <p:cNvPr id="8196" name="_s8196"/>
            <p:cNvCxnSpPr>
              <a:cxnSpLocks noChangeShapeType="1"/>
              <a:stCxn id="14" idx="0"/>
              <a:endCxn id="11" idx="2"/>
            </p:cNvCxnSpPr>
            <p:nvPr/>
          </p:nvCxnSpPr>
          <p:spPr bwMode="auto">
            <a:xfrm rot="5400000" flipH="1">
              <a:off x="3187" y="577"/>
              <a:ext cx="144" cy="1459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7" name="_s8197"/>
            <p:cNvCxnSpPr>
              <a:cxnSpLocks noChangeShapeType="1"/>
              <a:stCxn id="13" idx="0"/>
              <a:endCxn id="11" idx="2"/>
            </p:cNvCxnSpPr>
            <p:nvPr/>
          </p:nvCxnSpPr>
          <p:spPr bwMode="auto">
            <a:xfrm rot="16200000">
              <a:off x="2457" y="1306"/>
              <a:ext cx="144" cy="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cxnSp>
          <p:nvCxnSpPr>
            <p:cNvPr id="8198" name="_s8198"/>
            <p:cNvCxnSpPr>
              <a:cxnSpLocks noChangeShapeType="1"/>
              <a:stCxn id="12" idx="0"/>
              <a:endCxn id="11" idx="2"/>
            </p:cNvCxnSpPr>
            <p:nvPr/>
          </p:nvCxnSpPr>
          <p:spPr bwMode="auto">
            <a:xfrm rot="16200000">
              <a:off x="1727" y="576"/>
              <a:ext cx="144" cy="1461"/>
            </a:xfrm>
            <a:prstGeom prst="bentConnector3">
              <a:avLst>
                <a:gd name="adj1" fmla="val 50000"/>
              </a:avLst>
            </a:prstGeom>
            <a:grpFill/>
            <a:ln w="28575">
              <a:solidFill>
                <a:schemeClr val="tx1"/>
              </a:solidFill>
              <a:miter lim="800000"/>
              <a:headEnd/>
              <a:tailEnd/>
            </a:ln>
            <a:extLst/>
          </p:spPr>
        </p:cxnSp>
        <p:sp>
          <p:nvSpPr>
            <p:cNvPr id="11" name="_s8199"/>
            <p:cNvSpPr>
              <a:spLocks noChangeArrowheads="1"/>
            </p:cNvSpPr>
            <p:nvPr/>
          </p:nvSpPr>
          <p:spPr bwMode="auto">
            <a:xfrm>
              <a:off x="1800" y="919"/>
              <a:ext cx="1457" cy="316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24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Доходы бюджета</a:t>
              </a:r>
            </a:p>
          </p:txBody>
        </p:sp>
        <p:sp>
          <p:nvSpPr>
            <p:cNvPr id="12" name="_s8200"/>
            <p:cNvSpPr>
              <a:spLocks noChangeArrowheads="1"/>
            </p:cNvSpPr>
            <p:nvPr/>
          </p:nvSpPr>
          <p:spPr bwMode="auto">
            <a:xfrm>
              <a:off x="41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Налоговые доходы</a:t>
              </a:r>
            </a:p>
          </p:txBody>
        </p:sp>
        <p:sp>
          <p:nvSpPr>
            <p:cNvPr id="13" name="_s8201"/>
            <p:cNvSpPr>
              <a:spLocks noChangeArrowheads="1"/>
            </p:cNvSpPr>
            <p:nvPr/>
          </p:nvSpPr>
          <p:spPr bwMode="auto">
            <a:xfrm>
              <a:off x="187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Неналоговые</a:t>
              </a:r>
              <a:r>
                <a:rPr kumimoji="0" lang="ru-RU" altLang="ru-RU" sz="1700" b="0" i="0" u="none" strike="noStrike" cap="none" normalizeH="0" dirty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 доходы</a:t>
              </a:r>
              <a:endParaRPr kumimoji="0" lang="ru-RU" altLang="ru-RU" sz="17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14" name="_s8202"/>
            <p:cNvSpPr>
              <a:spLocks noChangeArrowheads="1"/>
            </p:cNvSpPr>
            <p:nvPr/>
          </p:nvSpPr>
          <p:spPr bwMode="auto">
            <a:xfrm>
              <a:off x="3330" y="1379"/>
              <a:ext cx="1316" cy="422"/>
            </a:xfrm>
            <a:prstGeom prst="roundRect">
              <a:avLst>
                <a:gd name="adj" fmla="val 16667"/>
              </a:avLst>
            </a:prstGeom>
            <a:grp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vert="horz" wrap="none" lIns="86868" tIns="43434" rIns="86868" bIns="43434" numCol="1" anchor="ctr" anchorCtr="0" compatLnSpc="1">
              <a:prstTxWarp prst="textNoShape">
                <a:avLst/>
              </a:prstTxWarp>
            </a:bodyPr>
            <a:lstStyle/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Безвозмездные </a:t>
              </a:r>
            </a:p>
            <a:p>
              <a:pPr marL="0" marR="0" lvl="0" indent="0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ru-RU" altLang="ru-RU" sz="17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rPr>
                <a:t>поступления</a:t>
              </a:r>
            </a:p>
          </p:txBody>
        </p:sp>
      </p:grpSp>
    </p:spTree>
    <p:extLst>
      <p:ext uri="{BB962C8B-B14F-4D97-AF65-F5344CB8AC3E}">
        <p14:creationId xmlns="" xmlns:p14="http://schemas.microsoft.com/office/powerpoint/2010/main" val="769892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82688" y="277813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Основные сведения </a:t>
            </a:r>
            <a:b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altLang="ru-RU" sz="3200" b="1" kern="0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о межбюджетных отношениях</a:t>
            </a:r>
          </a:p>
        </p:txBody>
      </p:sp>
      <p:sp>
        <p:nvSpPr>
          <p:cNvPr id="3" name="AutoShape 8"/>
          <p:cNvSpPr>
            <a:spLocks noChangeArrowheads="1"/>
          </p:cNvSpPr>
          <p:nvPr/>
        </p:nvSpPr>
        <p:spPr bwMode="auto">
          <a:xfrm>
            <a:off x="2411413" y="2781300"/>
            <a:ext cx="4248150" cy="2016125"/>
          </a:xfrm>
          <a:prstGeom prst="octagon">
            <a:avLst>
              <a:gd name="adj" fmla="val 29287"/>
            </a:avLst>
          </a:prstGeom>
          <a:solidFill>
            <a:srgbClr val="92D05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i="1" dirty="0"/>
              <a:t>Межбюджетные трансферты</a:t>
            </a:r>
            <a:r>
              <a:rPr lang="ru-RU" altLang="ru-RU" dirty="0"/>
              <a:t> – </a:t>
            </a:r>
          </a:p>
          <a:p>
            <a:pPr algn="ctr"/>
            <a:r>
              <a:rPr lang="ru-RU" altLang="ru-RU" sz="1600" dirty="0"/>
              <a:t>это средства,</a:t>
            </a:r>
          </a:p>
          <a:p>
            <a:pPr algn="ctr"/>
            <a:r>
              <a:rPr lang="ru-RU" altLang="ru-RU" sz="1600" dirty="0"/>
              <a:t>предоставляемые одним бюджетом</a:t>
            </a:r>
          </a:p>
          <a:p>
            <a:pPr algn="ctr"/>
            <a:r>
              <a:rPr lang="ru-RU" altLang="ru-RU" sz="1600" dirty="0"/>
              <a:t>бюджетной системы Российской Федерации</a:t>
            </a:r>
          </a:p>
          <a:p>
            <a:pPr algn="ctr"/>
            <a:r>
              <a:rPr lang="ru-RU" altLang="ru-RU" sz="1600" dirty="0"/>
              <a:t>другому бюджету бюджетной системы </a:t>
            </a:r>
          </a:p>
          <a:p>
            <a:pPr algn="ctr"/>
            <a:r>
              <a:rPr lang="ru-RU" altLang="ru-RU" sz="1600" dirty="0"/>
              <a:t>Российской Федерации</a:t>
            </a:r>
          </a:p>
        </p:txBody>
      </p:sp>
      <p:sp>
        <p:nvSpPr>
          <p:cNvPr id="4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1352550" cy="180975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5" name="Document"/>
          <p:cNvSpPr>
            <a:spLocks noEditPoints="1" noChangeArrowheads="1"/>
          </p:cNvSpPr>
          <p:nvPr/>
        </p:nvSpPr>
        <p:spPr bwMode="auto">
          <a:xfrm>
            <a:off x="250825" y="2349500"/>
            <a:ext cx="2017713" cy="21590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sz="2000" b="1" i="1"/>
              <a:t>Дотации</a:t>
            </a:r>
            <a:r>
              <a:rPr lang="ru-RU" i="1"/>
              <a:t> </a:t>
            </a:r>
            <a:r>
              <a:rPr lang="ru-RU" sz="1400" i="1"/>
              <a:t>(</a:t>
            </a:r>
            <a:r>
              <a:rPr lang="ru-RU" sz="1400"/>
              <a:t>от лат. "</a:t>
            </a:r>
            <a:r>
              <a:rPr lang="en-US" sz="1400"/>
              <a:t>Dotatio</a:t>
            </a:r>
            <a:r>
              <a:rPr lang="ru-RU" sz="1400"/>
              <a:t>" – дар, пожертвование</a:t>
            </a:r>
            <a:r>
              <a:rPr lang="ru-RU" sz="1400" i="1"/>
              <a:t>) – </a:t>
            </a:r>
            <a:r>
              <a:rPr lang="ru-RU" sz="1400"/>
              <a:t>предоставляются без определения конкретной цели их использования</a:t>
            </a:r>
            <a:endParaRPr lang="ru-RU" sz="1400" i="1"/>
          </a:p>
        </p:txBody>
      </p:sp>
      <p:sp>
        <p:nvSpPr>
          <p:cNvPr id="6" name="Document"/>
          <p:cNvSpPr>
            <a:spLocks noEditPoints="1" noChangeArrowheads="1"/>
          </p:cNvSpPr>
          <p:nvPr/>
        </p:nvSpPr>
        <p:spPr bwMode="auto">
          <a:xfrm>
            <a:off x="250825" y="4868863"/>
            <a:ext cx="3384550" cy="1838325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Субвенции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Subvenire</a:t>
            </a:r>
            <a:r>
              <a:rPr lang="ru-RU" sz="1400"/>
              <a:t>" –</a:t>
            </a:r>
            <a:r>
              <a:rPr lang="en-US" sz="1400"/>
              <a:t> </a:t>
            </a:r>
            <a:r>
              <a:rPr lang="ru-RU" sz="1400"/>
              <a:t>приходить на помощь) – предоставляются на финансирование "переданных" другим публично-правовым образованиям полномочий</a:t>
            </a:r>
            <a:endParaRPr lang="ru-RU"/>
          </a:p>
        </p:txBody>
      </p:sp>
      <p:sp>
        <p:nvSpPr>
          <p:cNvPr id="7" name="Document"/>
          <p:cNvSpPr>
            <a:spLocks noEditPoints="1" noChangeArrowheads="1"/>
          </p:cNvSpPr>
          <p:nvPr/>
        </p:nvSpPr>
        <p:spPr bwMode="auto">
          <a:xfrm>
            <a:off x="5508625" y="4868863"/>
            <a:ext cx="3455988" cy="1828800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Субсидии</a:t>
            </a:r>
            <a:r>
              <a:rPr lang="ru-RU"/>
              <a:t> </a:t>
            </a:r>
            <a:r>
              <a:rPr lang="ru-RU" sz="1400"/>
              <a:t>(от лат. "</a:t>
            </a:r>
            <a:r>
              <a:rPr lang="en-US" sz="1400"/>
              <a:t>Subsidium</a:t>
            </a:r>
            <a:r>
              <a:rPr lang="ru-RU" sz="1400"/>
              <a:t>" – поддержка) – предоставляются на условиях долевого софинансирования расходов других бюджетов</a:t>
            </a:r>
          </a:p>
        </p:txBody>
      </p:sp>
      <p:sp>
        <p:nvSpPr>
          <p:cNvPr id="8" name="Document"/>
          <p:cNvSpPr>
            <a:spLocks noEditPoints="1" noChangeArrowheads="1"/>
          </p:cNvSpPr>
          <p:nvPr/>
        </p:nvSpPr>
        <p:spPr bwMode="auto">
          <a:xfrm>
            <a:off x="6732588" y="2420938"/>
            <a:ext cx="2305050" cy="2087562"/>
          </a:xfrm>
          <a:custGeom>
            <a:avLst/>
            <a:gdLst>
              <a:gd name="T0" fmla="*/ 10757 w 21600"/>
              <a:gd name="T1" fmla="*/ 21632 h 21600"/>
              <a:gd name="T2" fmla="*/ 85 w 21600"/>
              <a:gd name="T3" fmla="*/ 10849 h 21600"/>
              <a:gd name="T4" fmla="*/ 10757 w 21600"/>
              <a:gd name="T5" fmla="*/ 81 h 21600"/>
              <a:gd name="T6" fmla="*/ 21706 w 21600"/>
              <a:gd name="T7" fmla="*/ 10652 h 21600"/>
              <a:gd name="T8" fmla="*/ 10757 w 21600"/>
              <a:gd name="T9" fmla="*/ 21632 h 21600"/>
              <a:gd name="T10" fmla="*/ 0 w 21600"/>
              <a:gd name="T11" fmla="*/ 0 h 21600"/>
              <a:gd name="T12" fmla="*/ 21600 w 21600"/>
              <a:gd name="T13" fmla="*/ 0 h 21600"/>
              <a:gd name="T14" fmla="*/ 21600 w 21600"/>
              <a:gd name="T15" fmla="*/ 21600 h 21600"/>
              <a:gd name="T16" fmla="*/ 977 w 21600"/>
              <a:gd name="T17" fmla="*/ 818 h 21600"/>
              <a:gd name="T18" fmla="*/ 20622 w 21600"/>
              <a:gd name="T19" fmla="*/ 16429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T16" t="T17" r="T18" b="T19"/>
            <a:pathLst>
              <a:path w="21600" h="21600">
                <a:moveTo>
                  <a:pt x="10757" y="21632"/>
                </a:moveTo>
                <a:lnTo>
                  <a:pt x="5187" y="21632"/>
                </a:lnTo>
                <a:lnTo>
                  <a:pt x="85" y="17509"/>
                </a:lnTo>
                <a:lnTo>
                  <a:pt x="85" y="10849"/>
                </a:lnTo>
                <a:lnTo>
                  <a:pt x="85" y="81"/>
                </a:lnTo>
                <a:lnTo>
                  <a:pt x="10757" y="81"/>
                </a:lnTo>
                <a:lnTo>
                  <a:pt x="21706" y="81"/>
                </a:lnTo>
                <a:lnTo>
                  <a:pt x="21706" y="10652"/>
                </a:lnTo>
                <a:lnTo>
                  <a:pt x="21706" y="21632"/>
                </a:lnTo>
                <a:lnTo>
                  <a:pt x="10757" y="21632"/>
                </a:lnTo>
                <a:close/>
              </a:path>
              <a:path w="21600" h="21600">
                <a:moveTo>
                  <a:pt x="85" y="17509"/>
                </a:moveTo>
                <a:lnTo>
                  <a:pt x="5187" y="17509"/>
                </a:lnTo>
                <a:lnTo>
                  <a:pt x="5187" y="21632"/>
                </a:lnTo>
                <a:lnTo>
                  <a:pt x="85" y="17509"/>
                </a:lnTo>
                <a:close/>
              </a:path>
            </a:pathLst>
          </a:custGeom>
          <a:solidFill>
            <a:srgbClr val="D8EBB3"/>
          </a:solidFill>
          <a:ln w="9525">
            <a:solidFill>
              <a:srgbClr val="000000"/>
            </a:solidFill>
            <a:miter lim="800000"/>
            <a:headEnd/>
            <a:tailEnd/>
          </a:ln>
          <a:effectLst>
            <a:outerShdw dist="107763" dir="2700000" algn="ctr" rotWithShape="0">
              <a:srgbClr val="808080"/>
            </a:outerShdw>
          </a:effectLst>
        </p:spPr>
        <p:txBody>
          <a:bodyPr/>
          <a:lstStyle/>
          <a:p>
            <a:pPr>
              <a:defRPr/>
            </a:pPr>
            <a:r>
              <a:rPr lang="ru-RU" b="1" i="1"/>
              <a:t>Иные межбюджетные трансферты</a:t>
            </a:r>
            <a:r>
              <a:rPr lang="ru-RU"/>
              <a:t> – </a:t>
            </a:r>
            <a:r>
              <a:rPr lang="ru-RU" sz="1400"/>
              <a:t>предоставляются на определённые цели</a:t>
            </a: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>
          <a:xfrm>
            <a:off x="649288" y="1409927"/>
            <a:ext cx="7772400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1" latinLnBrk="0" hangingPunct="1">
              <a:spcBef>
                <a:spcPct val="20000"/>
              </a:spcBef>
              <a:buClr>
                <a:schemeClr val="tx1"/>
              </a:buClr>
              <a:buFont typeface="Wingdings"/>
              <a:buChar char="n"/>
              <a:defRPr kumimoji="1" sz="3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latinLnBrk="0" hangingPunct="1">
              <a:spcBef>
                <a:spcPct val="20000"/>
              </a:spcBef>
              <a:buClr>
                <a:schemeClr val="tx2">
                  <a:shade val="75000"/>
                </a:schemeClr>
              </a:buClr>
              <a:buSzPct val="85000"/>
              <a:buFont typeface="Wingdings"/>
              <a:buChar char="n"/>
              <a:defRPr kumimoji="1" sz="28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1" latinLnBrk="0" hangingPunct="1">
              <a:spcBef>
                <a:spcPct val="20000"/>
              </a:spcBef>
              <a:buClr>
                <a:schemeClr val="accent4">
                  <a:shade val="50000"/>
                </a:schemeClr>
              </a:buClr>
              <a:buSzPct val="75000"/>
              <a:buFont typeface="Wingdings"/>
              <a:buChar char="n"/>
              <a:defRPr kumimoji="1" sz="24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1" latinLnBrk="0" hangingPunct="1">
              <a:spcBef>
                <a:spcPct val="20000"/>
              </a:spcBef>
              <a:buClr>
                <a:schemeClr val="accent6">
                  <a:shade val="50000"/>
                </a:schemeClr>
              </a:buClr>
              <a:buSzPct val="75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1" latinLnBrk="0" hangingPunct="1">
              <a:spcBef>
                <a:spcPct val="20000"/>
              </a:spcBef>
              <a:buClr>
                <a:schemeClr val="accent3">
                  <a:shade val="50000"/>
                </a:schemeClr>
              </a:buClr>
              <a:buSzPct val="70000"/>
              <a:buFont typeface="Wingdings"/>
              <a:buChar char="n"/>
              <a:defRPr kumimoji="1" sz="20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eaLnBrk="1" latinLnBrk="0" hangingPunct="1">
              <a:spcBef>
                <a:spcPct val="20000"/>
              </a:spcBef>
              <a:buClr>
                <a:schemeClr val="accent1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eaLnBrk="1" latinLnBrk="0" hangingPunct="1">
              <a:spcBef>
                <a:spcPct val="20000"/>
              </a:spcBef>
              <a:buClr>
                <a:schemeClr val="accent2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eaLnBrk="1" latinLnBrk="0" hangingPunct="1">
              <a:spcBef>
                <a:spcPct val="20000"/>
              </a:spcBef>
              <a:buClr>
                <a:schemeClr val="accent5">
                  <a:shade val="50000"/>
                </a:schemeClr>
              </a:buClr>
              <a:buSzPct val="6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eaLnBrk="1" latinLnBrk="0" hangingPunct="1">
              <a:spcBef>
                <a:spcPct val="20000"/>
              </a:spcBef>
              <a:buClr>
                <a:schemeClr val="tx1"/>
              </a:buClr>
              <a:buSzPct val="50000"/>
              <a:buFont typeface="Wingdings"/>
              <a:buChar char="n"/>
              <a:defRPr kumimoji="1" sz="20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90000"/>
              </a:lnSpc>
            </a:pPr>
            <a:r>
              <a:rPr lang="ru-RU" altLang="ru-RU" sz="1600" b="1" i="1" kern="0" dirty="0" smtClean="0"/>
              <a:t>Межбюджетные отношения</a:t>
            </a:r>
            <a:r>
              <a:rPr lang="ru-RU" altLang="ru-RU" sz="1600" kern="0" dirty="0" smtClean="0"/>
              <a:t> – это взаимоотношения между публично-правовыми образованиями по вопросам регулирования бюджетных правоотношений, организации и осуществления бюджетного процесса.</a:t>
            </a:r>
          </a:p>
          <a:p>
            <a:pPr>
              <a:lnSpc>
                <a:spcPct val="90000"/>
              </a:lnSpc>
            </a:pPr>
            <a:endParaRPr lang="ru-RU" altLang="ru-RU" sz="1600" kern="0" dirty="0" smtClean="0"/>
          </a:p>
        </p:txBody>
      </p:sp>
    </p:spTree>
    <p:extLst>
      <p:ext uri="{BB962C8B-B14F-4D97-AF65-F5344CB8AC3E}">
        <p14:creationId xmlns="" xmlns:p14="http://schemas.microsoft.com/office/powerpoint/2010/main" val="718602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27584" y="764704"/>
            <a:ext cx="7488832" cy="54006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 к проекту бюджета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на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запланированы в сумме 11802,5 тыс. </a:t>
            </a:r>
            <a:r>
              <a:rPr lang="ru-RU" sz="29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9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2021 год в сумме 8222,3 тыс. рублей, на 2022 год – 8089,3 тыс. рублей. Собственные доходы к проекту бюджета сельского поселения в 2020 году составляют 6552,6 тыс. рублей, в 2021 и 2022 годы 6713,3 тыс. рублей и 6924,1 тыс. рублей соответственно. Основным источником собственных доходов являются имущественные налоги (налог на имущество физических лиц и земельный налог). Безвозмездные поступления составят 5249,9 тыс. рублей в 2020 году, 1509,0 тыс. рублей в 2021 году и 1165,2 тыс. рублей в 2022 году. </a:t>
            </a:r>
            <a:endParaRPr lang="ru-RU" sz="2900" dirty="0"/>
          </a:p>
        </p:txBody>
      </p:sp>
    </p:spTree>
    <p:extLst>
      <p:ext uri="{BB962C8B-B14F-4D97-AF65-F5344CB8AC3E}">
        <p14:creationId xmlns="" xmlns:p14="http://schemas.microsoft.com/office/powerpoint/2010/main" val="3915124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2020-2022 годы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942761539"/>
              </p:ext>
            </p:extLst>
          </p:nvPr>
        </p:nvGraphicFramePr>
        <p:xfrm>
          <a:off x="323528" y="1484784"/>
          <a:ext cx="8712971" cy="4467657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ДОХОДЫ, ВСЕГО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11802,5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8222,3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8089,3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4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100,0</a:t>
                      </a:r>
                      <a:endParaRPr lang="ru-RU" sz="1400" b="1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8088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в том числе: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доходы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748,0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6,33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800,3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9,74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864,3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Единый сельскохозяйственный налог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2370,5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20,08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2465,3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29,99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2564,0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31,69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79182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Налог на имущество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150,5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1,27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163,5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1,99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211,0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организаций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1,52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2,18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179,4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Земельный налог с физических лиц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26,19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37,59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3090,4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38,21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Гос. пошлина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13,8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0,19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65907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7.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Дотации 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4143,2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35,11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1294,4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15,74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1165,0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642686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b="0" i="0" u="none" strike="noStrike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Субвенции</a:t>
                      </a:r>
                      <a:r>
                        <a:rPr lang="ru-RU" sz="1400" b="0" i="0" u="none" strike="noStrike" baseline="0" dirty="0" smtClean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бюджетам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208,2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1,77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214,6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2,60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0,2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0,01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4287638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110456" y="260350"/>
            <a:ext cx="6923088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b="1" kern="0" dirty="0" smtClean="0">
                <a:latin typeface="Arial" charset="0"/>
              </a:rPr>
              <a:t>Основные доходные источники бюджета Отрадовского сельского поселения Азовского района на </a:t>
            </a:r>
            <a:r>
              <a:rPr lang="ru-RU" altLang="ru-RU" sz="1800" b="1" kern="0" dirty="0" smtClean="0">
                <a:latin typeface="Arial" charset="0"/>
              </a:rPr>
              <a:t>2020-2022 </a:t>
            </a:r>
            <a:r>
              <a:rPr lang="ru-RU" altLang="ru-RU" sz="1800" b="1" kern="0" dirty="0" smtClean="0">
                <a:latin typeface="Arial" charset="0"/>
              </a:rPr>
              <a:t>годы (продолжение таблицы)</a:t>
            </a:r>
            <a:br>
              <a:rPr lang="ru-RU" altLang="ru-RU" sz="1800" b="1" kern="0" dirty="0" smtClean="0">
                <a:latin typeface="Arial" charset="0"/>
              </a:rPr>
            </a:br>
            <a:endParaRPr lang="ru-RU" altLang="ru-RU" sz="2000" b="1" kern="0" dirty="0" smtClean="0">
              <a:latin typeface="Arial" charset="0"/>
            </a:endParaRPr>
          </a:p>
        </p:txBody>
      </p:sp>
      <p:sp>
        <p:nvSpPr>
          <p:cNvPr id="4" name="Text Box 2897"/>
          <p:cNvSpPr txBox="1">
            <a:spLocks noChangeArrowheads="1"/>
          </p:cNvSpPr>
          <p:nvPr/>
        </p:nvSpPr>
        <p:spPr bwMode="auto">
          <a:xfrm>
            <a:off x="7241381" y="1052736"/>
            <a:ext cx="1584325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r">
              <a:spcBef>
                <a:spcPct val="50000"/>
              </a:spcBef>
            </a:pPr>
            <a:r>
              <a:rPr lang="ru-RU" altLang="ru-RU" sz="1000" dirty="0" err="1"/>
              <a:t>тыс.руб</a:t>
            </a:r>
            <a:r>
              <a:rPr lang="ru-RU" altLang="ru-RU" sz="1000" dirty="0"/>
              <a:t>.</a:t>
            </a: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="" xmlns:p14="http://schemas.microsoft.com/office/powerpoint/2010/main" val="3544673471"/>
              </p:ext>
            </p:extLst>
          </p:nvPr>
        </p:nvGraphicFramePr>
        <p:xfrm>
          <a:off x="97171" y="1772816"/>
          <a:ext cx="8712971" cy="375162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84953"/>
                <a:gridCol w="2747330"/>
                <a:gridCol w="863447"/>
                <a:gridCol w="941944"/>
                <a:gridCol w="863448"/>
                <a:gridCol w="863445"/>
                <a:gridCol w="784954"/>
                <a:gridCol w="863450"/>
              </a:tblGrid>
              <a:tr h="484304"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    п/п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row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Наименование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2020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2021 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2022 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год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47629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Сумма 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тыс.руб.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 к общему объему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1965603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57150" algn="l"/>
                        </a:tabLst>
                      </a:pP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Межбюджетные трансферты, передаваемые бюджетам сельских поселений из бюджетов муниципальных районов на осуществление части полномочий по решению вопросов местного значения в </a:t>
                      </a:r>
                      <a:r>
                        <a:rPr lang="ru-RU" sz="1400" dirty="0" smtClean="0">
                          <a:effectLst/>
                          <a:latin typeface="MS Sans Serif"/>
                          <a:ea typeface="Times New Roman"/>
                          <a:cs typeface="Times New Roman"/>
                        </a:rPr>
                        <a:t>	</a:t>
                      </a:r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  <a:cs typeface="Times New Roman"/>
                        </a:rPr>
                        <a:t>соответствии с заключенными соглашениями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524,4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4,45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r>
                        <a:rPr lang="ru-RU" sz="1400" u="none" strike="noStrike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  <a:tr h="220449"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10.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ru-RU" sz="1400" dirty="0" smtClean="0">
                          <a:solidFill>
                            <a:srgbClr val="000000"/>
                          </a:solidFill>
                          <a:effectLst/>
                          <a:latin typeface="Times New Roman"/>
                          <a:ea typeface="Times New Roman"/>
                        </a:rPr>
                        <a:t>Прочие межбюджетные трансферты, передаваемые бюджетам сельских поселений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374,1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3,17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u="none" strike="noStrike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14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</a:t>
                      </a:r>
                      <a:endParaRPr lang="ru-RU" sz="1400" b="0" i="0" u="none" strike="noStrike" dirty="0"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8082" marR="8082" marT="8082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568625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00633" y="277813"/>
            <a:ext cx="8905056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000" b="1" kern="0" dirty="0" smtClean="0"/>
              <a:t>Динамика собственных доходов бюджета Отрадовского </a:t>
            </a:r>
          </a:p>
          <a:p>
            <a:r>
              <a:rPr lang="ru-RU" altLang="ru-RU" sz="2000" b="1" kern="0" dirty="0" smtClean="0"/>
              <a:t> сельского поселения</a:t>
            </a:r>
            <a:r>
              <a:rPr lang="en-US" altLang="ru-RU" sz="2000" b="1" kern="0" dirty="0" smtClean="0"/>
              <a:t> </a:t>
            </a:r>
            <a:r>
              <a:rPr lang="ru-RU" altLang="ru-RU" sz="2000" b="1" kern="0" dirty="0" smtClean="0"/>
              <a:t>за последние 5 лет</a:t>
            </a:r>
          </a:p>
        </p:txBody>
      </p:sp>
      <p:sp>
        <p:nvSpPr>
          <p:cNvPr id="13" name="Rectangle 6"/>
          <p:cNvSpPr>
            <a:spLocks noChangeArrowheads="1"/>
          </p:cNvSpPr>
          <p:nvPr/>
        </p:nvSpPr>
        <p:spPr bwMode="auto">
          <a:xfrm>
            <a:off x="0" y="923925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2" name="Объект 4"/>
          <p:cNvGraphicFramePr>
            <a:graphicFrameLocks noChangeAspect="1"/>
          </p:cNvGraphicFramePr>
          <p:nvPr>
            <p:extLst>
              <p:ext uri="{D42A27DB-BD31-4B8C-83A1-F6EECF244321}">
                <p14:modId xmlns="" xmlns:p14="http://schemas.microsoft.com/office/powerpoint/2010/main" val="391097205"/>
              </p:ext>
            </p:extLst>
          </p:nvPr>
        </p:nvGraphicFramePr>
        <p:xfrm>
          <a:off x="517525" y="1603375"/>
          <a:ext cx="7889875" cy="48133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="" xmlns:p14="http://schemas.microsoft.com/office/powerpoint/2010/main" val="33507853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00113" y="260350"/>
            <a:ext cx="7772400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2400" b="1" kern="0" dirty="0" smtClean="0"/>
              <a:t>Структура расходов проекта бюджета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Отрадовского  сельского поселения</a:t>
            </a:r>
            <a:br>
              <a:rPr lang="ru-RU" altLang="ru-RU" sz="2400" b="1" kern="0" dirty="0" smtClean="0"/>
            </a:br>
            <a:r>
              <a:rPr lang="ru-RU" altLang="ru-RU" sz="2400" b="1" kern="0" dirty="0" smtClean="0"/>
              <a:t> </a:t>
            </a:r>
          </a:p>
        </p:txBody>
      </p:sp>
      <p:graphicFrame>
        <p:nvGraphicFramePr>
          <p:cNvPr id="3" name="Group 2902"/>
          <p:cNvGraphicFramePr>
            <a:graphicFrameLocks/>
          </p:cNvGraphicFramePr>
          <p:nvPr>
            <p:extLst>
              <p:ext uri="{D42A27DB-BD31-4B8C-83A1-F6EECF244321}">
                <p14:modId xmlns="" xmlns:p14="http://schemas.microsoft.com/office/powerpoint/2010/main" val="3231279764"/>
              </p:ext>
            </p:extLst>
          </p:nvPr>
        </p:nvGraphicFramePr>
        <p:xfrm>
          <a:off x="642910" y="1285859"/>
          <a:ext cx="8249570" cy="5069969"/>
        </p:xfrm>
        <a:graphic>
          <a:graphicData uri="http://schemas.openxmlformats.org/drawingml/2006/table">
            <a:tbl>
              <a:tblPr/>
              <a:tblGrid>
                <a:gridCol w="639872"/>
                <a:gridCol w="2986984"/>
                <a:gridCol w="924543"/>
                <a:gridCol w="711187"/>
                <a:gridCol w="853424"/>
                <a:gridCol w="640068"/>
                <a:gridCol w="853424"/>
                <a:gridCol w="640068"/>
              </a:tblGrid>
              <a:tr h="287244"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Раздел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Показатель</a:t>
                      </a:r>
                      <a:endParaRPr kumimoji="0" lang="en-U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2020год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2021год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20</a:t>
                      </a:r>
                      <a:r>
                        <a:rPr kumimoji="0" lang="en-US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</a:t>
                      </a: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2год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287244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бюджет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1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Arial" charset="0"/>
                        </a:rPr>
                        <a:t>%</a:t>
                      </a:r>
                      <a:endParaRPr kumimoji="0" lang="en-US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Arial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ВСЕГО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11802,5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8222,3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8089,3</a:t>
                      </a:r>
                      <a:endParaRPr kumimoji="0" lang="en-US" sz="14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Общегосударственные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вопросы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5702,0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48,32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5828,1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70,89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5594,5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69,16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 оборона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208,0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1,77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214,4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2,60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47476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Национальная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безопасность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и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правоохранительная</a:t>
                      </a: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деятельность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422,1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3,57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0,41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33,8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0,42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04</a:t>
                      </a: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Национальная экономика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505,4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4,29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4428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Жилищно-коммунальное</a:t>
                      </a:r>
                      <a:r>
                        <a:rPr kumimoji="0" lang="en-US" sz="14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14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хозяйство</a:t>
                      </a:r>
                      <a:endParaRPr kumimoji="0" lang="en-US" sz="14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1795,5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15,22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855,7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10,40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927,6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11,46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</a:t>
                      </a: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Образование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23,0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02822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Культура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3067,4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25,98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1227,0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14,93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1454,3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17,98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11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Социальная политика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0,54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0,77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64,1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ru-RU" sz="1400" dirty="0" smtClean="0">
                          <a:latin typeface="Times New Roman" pitchFamily="18" charset="0"/>
                          <a:cs typeface="Times New Roman" pitchFamily="18" charset="0"/>
                        </a:rPr>
                        <a:t>0,79</a:t>
                      </a:r>
                      <a:endParaRPr lang="ru-RU" sz="14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7905"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  <a:r>
                        <a:rPr kumimoji="0" lang="ru-RU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Физическая культура и спорт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-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15,0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342900" marR="0" lvl="0" indent="-34290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anose="02020603050405020304" pitchFamily="18" charset="0"/>
                        </a:rPr>
                        <a:t>0,19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anose="02020603050405020304" pitchFamily="18" charset="0"/>
                      </a:endParaRPr>
                    </a:p>
                  </a:txBody>
                  <a:tcPr marT="45726" marB="45726" anchor="b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="" xmlns:p14="http://schemas.microsoft.com/office/powerpoint/2010/main" val="1097329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323528" y="476672"/>
            <a:ext cx="871296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Расходы в проекте бюджета Отрадовского сельского поселения Азовского района осуществляются по муниципальным программам сельского поселения.   На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реализацию принятых муниципальных программ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предусмотрено в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году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11498,3 тыс. 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рублей,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 2021 году          7436,1 тыс. рублей, в 2022 году 7625,3 тыс.</a:t>
            </a:r>
            <a:r>
              <a:rPr lang="en-US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рублей. Непрограммные расходы в бюджете сельского поселения в 2020-2022 годах составляют 304,2 тыс. рублей  на 2020 год , 2021 год-786,2 тыс.рублей, а в 2022 году – 464,0 тыс. рублей, что составляет 2,57 % от общего объема расходов в 2020 год, 9,56 % в 2021году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и </a:t>
            </a:r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5,73 % в 2022 году. </a:t>
            </a:r>
          </a:p>
          <a:p>
            <a:pPr algn="just"/>
            <a:r>
              <a:rPr 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</a:t>
            </a:r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297366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 txBox="1">
            <a:spLocks noChangeArrowheads="1"/>
          </p:cNvSpPr>
          <p:nvPr/>
        </p:nvSpPr>
        <p:spPr>
          <a:xfrm>
            <a:off x="899592" y="548680"/>
            <a:ext cx="7138987" cy="2079104"/>
          </a:xfrm>
          <a:prstGeom prst="rect">
            <a:avLst/>
          </a:prstGeom>
          <a:noFill/>
        </p:spPr>
        <p:txBody>
          <a:bodyPr vert="horz" rtlCol="0" anchor="ctr">
            <a:no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В случае изменения параметров проекта бюджета производится его корректировка в соответствии с Положением </a:t>
            </a:r>
            <a:b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altLang="ru-RU" sz="1800" kern="0" dirty="0" smtClean="0">
                <a:latin typeface="Times New Roman" pitchFamily="18" charset="0"/>
                <a:cs typeface="Times New Roman" pitchFamily="18" charset="0"/>
              </a:rPr>
              <a:t>"О бюджетном процессе в Отрадовском  сельском поселении"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323528" y="3501008"/>
            <a:ext cx="7920880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ru-RU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СПАСИБО ЗА ВНИМАНИЕ!</a:t>
            </a:r>
            <a:endParaRPr lang="ru-RU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="" xmlns:p14="http://schemas.microsoft.com/office/powerpoint/2010/main" val="3963389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7505" y="260648"/>
            <a:ext cx="8856984" cy="1143000"/>
          </a:xfrm>
        </p:spPr>
        <p:txBody>
          <a:bodyPr>
            <a:noAutofit/>
          </a:bodyPr>
          <a:lstStyle/>
          <a:p>
            <a:pPr algn="ctr"/>
            <a:r>
              <a:rPr lang="ru-RU" sz="3200" b="1" i="1" dirty="0">
                <a:solidFill>
                  <a:srgbClr val="00B0F0"/>
                </a:solidFill>
                <a:effectLst/>
              </a:rPr>
              <a:t>Уважаемые жители </a:t>
            </a:r>
            <a:r>
              <a:rPr lang="ru-RU" sz="3200" b="1" i="1" dirty="0" smtClean="0">
                <a:solidFill>
                  <a:srgbClr val="00B0F0"/>
                </a:solidFill>
                <a:effectLst/>
              </a:rPr>
              <a:t>Отрадовского </a:t>
            </a:r>
            <a:r>
              <a:rPr lang="ru-RU" sz="3200" b="1" i="1" dirty="0">
                <a:solidFill>
                  <a:srgbClr val="00B0F0"/>
                </a:solidFill>
                <a:effectLst/>
              </a:rPr>
              <a:t>сельского поселения!</a:t>
            </a:r>
            <a:endParaRPr lang="ru-RU" sz="3200" dirty="0">
              <a:solidFill>
                <a:srgbClr val="00B0F0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179512" y="1988840"/>
            <a:ext cx="8856984" cy="4392488"/>
          </a:xfrm>
        </p:spPr>
        <p:txBody>
          <a:bodyPr>
            <a:normAutofit fontScale="25000" lnSpcReduction="20000"/>
          </a:bodyPr>
          <a:lstStyle/>
          <a:p>
            <a:pPr marL="0" indent="0" algn="just">
              <a:buNone/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Для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привлечения большего количества жителей поселения к участию в обсуждении вопросов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формирования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его исполнения разработан «Бюджет для граждан». «Бюджет для граждан» предназначен, прежде всего, для жителей, не обладающих специальными знаниями в сфере бюджетного законодательства. Информация, размещаемая в разделе «Бюджет для граждан», в доступной форме знакомит граждан с основными целями, задачами и приоритетными направлениями бюджетной политики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с основными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характеристиками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поселения и результатами его исполнения.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Надеемся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что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представление проекта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и бюджетного процесса в понятной для жителей форме повысит уровень общественного участия граждан в бюджетном процессе </a:t>
            </a: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поселения. </a:t>
            </a:r>
          </a:p>
          <a:p>
            <a:pPr marL="0" indent="0" algn="just">
              <a:buNone/>
            </a:pPr>
            <a:r>
              <a:rPr lang="ru-RU" sz="72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endParaRPr lang="en-US" sz="72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уважением, Глава Администрации </a:t>
            </a:r>
          </a:p>
          <a:p>
            <a:pPr marL="0" indent="0" algn="just">
              <a:buNone/>
            </a:pPr>
            <a:r>
              <a:rPr lang="ru-RU" sz="72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                                                      С.Г. </a:t>
            </a:r>
            <a:r>
              <a:rPr lang="ru-RU" sz="7200" b="1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Матишов</a:t>
            </a:r>
            <a:endParaRPr lang="ru-RU" sz="72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998546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628800"/>
            <a:ext cx="4122636" cy="388843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4008" y="98296"/>
            <a:ext cx="4104456" cy="6427048"/>
          </a:xfrm>
        </p:spPr>
        <p:txBody>
          <a:bodyPr>
            <a:noAutofit/>
          </a:bodyPr>
          <a:lstStyle/>
          <a:p>
            <a:endParaRPr lang="ru-RU" sz="2000" b="1" i="1" u="sng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20000"/>
              </a:lnSpc>
            </a:pPr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форма образования и расходования денежных средств для решения задач и функций государства и местного самоуправления.</a:t>
            </a:r>
          </a:p>
          <a:p>
            <a:pPr>
              <a:lnSpc>
                <a:spcPct val="120000"/>
              </a:lnSpc>
            </a:pP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Каждое публично-правовое образование имеет свой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Российская Федерация -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федеральный бюджет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субъекты Российской Федерации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областной, краевой, республиканские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</a:t>
            </a:r>
          </a:p>
          <a:p>
            <a:pPr lvl="0">
              <a:lnSpc>
                <a:spcPct val="120000"/>
              </a:lnSpc>
            </a:pP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муниципальные районы, городские округа, городские и сельские поселения – </a:t>
            </a:r>
            <a:r>
              <a:rPr lang="ru-RU" sz="1800" b="1" i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местные бюджеты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2000" b="1" dirty="0"/>
          </a:p>
        </p:txBody>
      </p:sp>
    </p:spTree>
    <p:extLst>
      <p:ext uri="{BB962C8B-B14F-4D97-AF65-F5344CB8AC3E}">
        <p14:creationId xmlns="" xmlns:p14="http://schemas.microsoft.com/office/powerpoint/2010/main" val="3505110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Grp="1" noChangeAspect="1" noChangeArrowheads="1"/>
          </p:cNvPicPr>
          <p:nvPr>
            <p:ph sz="quarter" idx="13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1556792"/>
            <a:ext cx="4038600" cy="4608512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Объект 3"/>
          <p:cNvSpPr>
            <a:spLocks noGrp="1"/>
          </p:cNvSpPr>
          <p:nvPr>
            <p:ph sz="quarter" idx="14"/>
          </p:nvPr>
        </p:nvSpPr>
        <p:spPr>
          <a:xfrm>
            <a:off x="4645152" y="188640"/>
            <a:ext cx="4319336" cy="6480720"/>
          </a:xfrm>
        </p:spPr>
        <p:txBody>
          <a:bodyPr>
            <a:noAutofit/>
          </a:bodyPr>
          <a:lstStyle/>
          <a:p>
            <a:r>
              <a:rPr lang="ru-RU" sz="1800" b="1" i="1" u="sng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Доходы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поступающие в бюджет поселения денежные средства.</a:t>
            </a:r>
          </a:p>
          <a:p>
            <a:r>
              <a:rPr lang="ru-RU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Расходы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бюджета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 района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выплачиваемые из бюджета поселения денежные средства.</a:t>
            </a:r>
          </a:p>
          <a:p>
            <a:r>
              <a:rPr lang="x-none" sz="1800" b="1" i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расходов над доходами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об источниках покрытия дефицита: использовать имеющиеся остатки, взять в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(кредит).</a:t>
            </a:r>
            <a:r>
              <a:rPr lang="ru-RU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ru-RU" sz="18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x-none" sz="1800" b="1" u="sng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Профицит бюджета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это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превышение доходов над расходами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его наличии при</a:t>
            </a:r>
            <a:r>
              <a:rPr lang="x-none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нимается решение как использовать: накапливать резервы, остатки, погашать долг</a:t>
            </a:r>
            <a:r>
              <a:rPr lang="ru-RU" sz="18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sz="1600" dirty="0"/>
          </a:p>
        </p:txBody>
      </p:sp>
    </p:spTree>
    <p:extLst>
      <p:ext uri="{BB962C8B-B14F-4D97-AF65-F5344CB8AC3E}">
        <p14:creationId xmlns="" xmlns:p14="http://schemas.microsoft.com/office/powerpoint/2010/main" val="835533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27"/>
          <p:cNvSpPr>
            <a:spLocks noChangeArrowheads="1"/>
          </p:cNvSpPr>
          <p:nvPr/>
        </p:nvSpPr>
        <p:spPr bwMode="auto">
          <a:xfrm>
            <a:off x="3635375" y="3068638"/>
            <a:ext cx="2519363" cy="1512887"/>
          </a:xfrm>
          <a:prstGeom prst="ellipse">
            <a:avLst/>
          </a:prstGeom>
          <a:blipFill>
            <a:blip r:embed="rId2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sz="2400" b="1" dirty="0"/>
              <a:t>Бюджетный</a:t>
            </a:r>
          </a:p>
          <a:p>
            <a:pPr algn="ctr" eaLnBrk="1" hangingPunct="1"/>
            <a:r>
              <a:rPr lang="ru-RU" altLang="ru-RU" sz="2400" b="1" dirty="0"/>
              <a:t>процесс</a:t>
            </a:r>
          </a:p>
        </p:txBody>
      </p:sp>
      <p:sp>
        <p:nvSpPr>
          <p:cNvPr id="5" name="Oval 29"/>
          <p:cNvSpPr>
            <a:spLocks noChangeArrowheads="1"/>
          </p:cNvSpPr>
          <p:nvPr/>
        </p:nvSpPr>
        <p:spPr bwMode="auto">
          <a:xfrm>
            <a:off x="574675" y="1680548"/>
            <a:ext cx="2736850" cy="1584325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 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6" name="Oval 30"/>
          <p:cNvSpPr>
            <a:spLocks noChangeArrowheads="1"/>
          </p:cNvSpPr>
          <p:nvPr/>
        </p:nvSpPr>
        <p:spPr bwMode="auto">
          <a:xfrm>
            <a:off x="756578" y="4101786"/>
            <a:ext cx="2665413" cy="15113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Формирование</a:t>
            </a:r>
          </a:p>
          <a:p>
            <a:pPr algn="ctr" eaLnBrk="1" hangingPunct="1"/>
            <a:r>
              <a:rPr lang="ru-RU" altLang="ru-RU" dirty="0"/>
              <a:t>отчёта об исполнении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предыдущего года</a:t>
            </a:r>
          </a:p>
        </p:txBody>
      </p:sp>
      <p:sp>
        <p:nvSpPr>
          <p:cNvPr id="7" name="Oval 31"/>
          <p:cNvSpPr>
            <a:spLocks noChangeArrowheads="1"/>
          </p:cNvSpPr>
          <p:nvPr/>
        </p:nvSpPr>
        <p:spPr bwMode="auto">
          <a:xfrm>
            <a:off x="3585599" y="5223184"/>
            <a:ext cx="29527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Исполнение </a:t>
            </a:r>
          </a:p>
          <a:p>
            <a:pPr algn="ctr" eaLnBrk="1" hangingPunct="1"/>
            <a:r>
              <a:rPr lang="ru-RU" altLang="ru-RU" dirty="0"/>
              <a:t>бюджета </a:t>
            </a:r>
          </a:p>
          <a:p>
            <a:pPr algn="ctr" eaLnBrk="1" hangingPunct="1"/>
            <a:r>
              <a:rPr lang="ru-RU" altLang="ru-RU" dirty="0"/>
              <a:t>в текущем году</a:t>
            </a:r>
          </a:p>
        </p:txBody>
      </p:sp>
      <p:sp>
        <p:nvSpPr>
          <p:cNvPr id="8" name="Oval 32"/>
          <p:cNvSpPr>
            <a:spLocks noChangeArrowheads="1"/>
          </p:cNvSpPr>
          <p:nvPr/>
        </p:nvSpPr>
        <p:spPr bwMode="auto">
          <a:xfrm>
            <a:off x="6300788" y="4005263"/>
            <a:ext cx="2520950" cy="1439862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Утверждение </a:t>
            </a:r>
          </a:p>
          <a:p>
            <a:pPr algn="ctr" eaLnBrk="1" hangingPunct="1"/>
            <a:r>
              <a:rPr lang="ru-RU" altLang="ru-RU" dirty="0"/>
              <a:t>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9" name="Oval 33"/>
          <p:cNvSpPr>
            <a:spLocks noChangeArrowheads="1"/>
          </p:cNvSpPr>
          <p:nvPr/>
        </p:nvSpPr>
        <p:spPr bwMode="auto">
          <a:xfrm>
            <a:off x="6286082" y="1897016"/>
            <a:ext cx="2447925" cy="1439863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Рассмотрение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очередного года</a:t>
            </a:r>
          </a:p>
        </p:txBody>
      </p:sp>
      <p:sp>
        <p:nvSpPr>
          <p:cNvPr id="10" name="Oval 34"/>
          <p:cNvSpPr>
            <a:spLocks noChangeArrowheads="1"/>
          </p:cNvSpPr>
          <p:nvPr/>
        </p:nvSpPr>
        <p:spPr bwMode="auto">
          <a:xfrm>
            <a:off x="3448743" y="703860"/>
            <a:ext cx="2736850" cy="1295400"/>
          </a:xfrm>
          <a:prstGeom prst="ellipse">
            <a:avLst/>
          </a:prstGeom>
          <a:blipFill>
            <a:blip r:embed="rId3" cstate="print"/>
            <a:tile tx="0" ty="0" sx="100000" sy="100000" flip="none" algn="tl"/>
          </a:blip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ru-RU" altLang="ru-RU" dirty="0"/>
              <a:t>Составление </a:t>
            </a:r>
          </a:p>
          <a:p>
            <a:pPr algn="ctr" eaLnBrk="1" hangingPunct="1"/>
            <a:r>
              <a:rPr lang="ru-RU" altLang="ru-RU" dirty="0"/>
              <a:t>проекта бюджета</a:t>
            </a:r>
          </a:p>
          <a:p>
            <a:pPr algn="ctr" eaLnBrk="1" hangingPunct="1"/>
            <a:r>
              <a:rPr lang="ru-RU" altLang="ru-RU" dirty="0"/>
              <a:t> очередного года</a:t>
            </a:r>
          </a:p>
        </p:txBody>
      </p:sp>
      <p:sp>
        <p:nvSpPr>
          <p:cNvPr id="11" name="Line 35"/>
          <p:cNvSpPr>
            <a:spLocks noChangeShapeType="1"/>
          </p:cNvSpPr>
          <p:nvPr/>
        </p:nvSpPr>
        <p:spPr bwMode="auto">
          <a:xfrm>
            <a:off x="3129893" y="2968800"/>
            <a:ext cx="649946" cy="5316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2" name="Line 36"/>
          <p:cNvSpPr>
            <a:spLocks noChangeShapeType="1"/>
          </p:cNvSpPr>
          <p:nvPr/>
        </p:nvSpPr>
        <p:spPr bwMode="auto">
          <a:xfrm flipH="1">
            <a:off x="4787900" y="1999260"/>
            <a:ext cx="124" cy="106937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3" name="Line 37"/>
          <p:cNvSpPr>
            <a:spLocks noChangeShapeType="1"/>
          </p:cNvSpPr>
          <p:nvPr/>
        </p:nvSpPr>
        <p:spPr bwMode="auto">
          <a:xfrm flipV="1">
            <a:off x="5990202" y="3022806"/>
            <a:ext cx="453461" cy="402114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4" name="Line 38"/>
          <p:cNvSpPr>
            <a:spLocks noChangeShapeType="1"/>
          </p:cNvSpPr>
          <p:nvPr/>
        </p:nvSpPr>
        <p:spPr bwMode="auto">
          <a:xfrm flipH="1">
            <a:off x="3311524" y="4076700"/>
            <a:ext cx="396875" cy="42155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5" name="Line 39"/>
          <p:cNvSpPr>
            <a:spLocks noChangeShapeType="1"/>
          </p:cNvSpPr>
          <p:nvPr/>
        </p:nvSpPr>
        <p:spPr bwMode="auto">
          <a:xfrm>
            <a:off x="4859338" y="4581525"/>
            <a:ext cx="694" cy="641659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6" name="Line 40"/>
          <p:cNvSpPr>
            <a:spLocks noChangeShapeType="1"/>
          </p:cNvSpPr>
          <p:nvPr/>
        </p:nvSpPr>
        <p:spPr bwMode="auto">
          <a:xfrm>
            <a:off x="6011863" y="4149725"/>
            <a:ext cx="431800" cy="2159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=""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ru-RU"/>
          </a:p>
        </p:txBody>
      </p:sp>
      <p:sp>
        <p:nvSpPr>
          <p:cNvPr id="17" name="AutoShape 49"/>
          <p:cNvSpPr>
            <a:spLocks noChangeArrowheads="1"/>
          </p:cNvSpPr>
          <p:nvPr/>
        </p:nvSpPr>
        <p:spPr bwMode="auto">
          <a:xfrm>
            <a:off x="8587957" y="3106925"/>
            <a:ext cx="360363" cy="1152525"/>
          </a:xfrm>
          <a:prstGeom prst="curvedLeftArrow">
            <a:avLst>
              <a:gd name="adj1" fmla="val 61314"/>
              <a:gd name="adj2" fmla="val 125279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8" name="AutoShape 52"/>
          <p:cNvSpPr>
            <a:spLocks noChangeArrowheads="1"/>
          </p:cNvSpPr>
          <p:nvPr/>
        </p:nvSpPr>
        <p:spPr bwMode="auto">
          <a:xfrm rot="21000000">
            <a:off x="2667306" y="1393740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19" name="AutoShape 53"/>
          <p:cNvSpPr>
            <a:spLocks noChangeArrowheads="1"/>
          </p:cNvSpPr>
          <p:nvPr/>
        </p:nvSpPr>
        <p:spPr bwMode="auto">
          <a:xfrm rot="1200000">
            <a:off x="6338240" y="1411668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0" name="AutoShape 55"/>
          <p:cNvSpPr>
            <a:spLocks noChangeArrowheads="1"/>
          </p:cNvSpPr>
          <p:nvPr/>
        </p:nvSpPr>
        <p:spPr bwMode="auto">
          <a:xfrm rot="9600000">
            <a:off x="6516688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1" name="AutoShape 56"/>
          <p:cNvSpPr>
            <a:spLocks noChangeArrowheads="1"/>
          </p:cNvSpPr>
          <p:nvPr/>
        </p:nvSpPr>
        <p:spPr bwMode="auto">
          <a:xfrm rot="12000000">
            <a:off x="2843213" y="5445125"/>
            <a:ext cx="719137" cy="431800"/>
          </a:xfrm>
          <a:prstGeom prst="rightArrow">
            <a:avLst>
              <a:gd name="adj1" fmla="val 50000"/>
              <a:gd name="adj2" fmla="val 41636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  <p:sp>
        <p:nvSpPr>
          <p:cNvPr id="22" name="AutoShape 58"/>
          <p:cNvSpPr>
            <a:spLocks noChangeArrowheads="1"/>
          </p:cNvSpPr>
          <p:nvPr/>
        </p:nvSpPr>
        <p:spPr bwMode="auto">
          <a:xfrm rot="16200000">
            <a:off x="229154" y="3477354"/>
            <a:ext cx="1152525" cy="360362"/>
          </a:xfrm>
          <a:prstGeom prst="curvedDownArrow">
            <a:avLst>
              <a:gd name="adj1" fmla="val 63965"/>
              <a:gd name="adj2" fmla="val 127930"/>
              <a:gd name="adj3" fmla="val 33333"/>
            </a:avLst>
          </a:prstGeom>
          <a:solidFill>
            <a:srgbClr val="00B0F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endParaRPr lang="ru-RU" altLang="ru-RU"/>
          </a:p>
        </p:txBody>
      </p:sp>
    </p:spTree>
    <p:extLst>
      <p:ext uri="{BB962C8B-B14F-4D97-AF65-F5344CB8AC3E}">
        <p14:creationId xmlns="" xmlns:p14="http://schemas.microsoft.com/office/powerpoint/2010/main" val="3584193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 descr="публичные слушания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250825" y="4005064"/>
            <a:ext cx="3743325" cy="2678311"/>
          </a:xfrm>
          <a:prstGeom prst="rect">
            <a:avLst/>
          </a:prstGeom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</p:pic>
      <p:pic>
        <p:nvPicPr>
          <p:cNvPr id="7170" name="Picture 2" descr="ANd9GcQUOFnWck6Zdu4Icj3J8vpq53AENRbM9wXp0CyVohQ3AI-8w0l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152" y="260648"/>
            <a:ext cx="2795807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>
            <a:spLocks noChangeArrowheads="1"/>
          </p:cNvSpPr>
          <p:nvPr/>
        </p:nvSpPr>
        <p:spPr bwMode="auto">
          <a:xfrm>
            <a:off x="611560" y="2780928"/>
            <a:ext cx="7974632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outerShdw dist="107763" dir="18900000" algn="ctr" rotWithShape="0">
              <a:schemeClr val="bg2">
                <a:alpha val="50000"/>
              </a:schemeClr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житель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 сельского поселения </a:t>
            </a:r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может принять участие в обсуждении проекта бюджета</a:t>
            </a:r>
          </a:p>
          <a:p>
            <a:pPr algn="ctr" eaLnBrk="1" hangingPunct="1">
              <a:defRPr/>
            </a:pP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 </a:t>
            </a: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отчёта о его исполнении</a:t>
            </a:r>
          </a:p>
        </p:txBody>
      </p:sp>
    </p:spTree>
    <p:extLst>
      <p:ext uri="{BB962C8B-B14F-4D97-AF65-F5344CB8AC3E}">
        <p14:creationId xmlns="" xmlns:p14="http://schemas.microsoft.com/office/powerpoint/2010/main" val="36904478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79512" y="620688"/>
            <a:ext cx="8856984" cy="5760640"/>
          </a:xfrm>
        </p:spPr>
        <p:txBody>
          <a:bodyPr>
            <a:no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Проект Решения Собрания депутатов Отрадовского сельского поселения   о                                     «О бюджете Отрадовского сельского поселения Азовского района на 2020 год и плановый период 2021 и 2022 годов» сформирован  на основе стратегических целей и задач, определенных Бюджетной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налоговой политикой 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 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соответствующей требованиям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Бюджетного </a:t>
            </a:r>
            <a:r>
              <a:rPr lang="ru-RU" sz="16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кодекса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Российской Федерации 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Положения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бюджетном процессе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, утвержденного решением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Собрания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депутатов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Отрадовского сельского поселения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28.04.2017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35.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Бюджетная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налоговая политика нацелена на создание условий для обеспечения устойчивого социально-экономического развития поселения  и повышения уровня качества жизни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населения сельского поселения.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Для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достижения поставленных целей необходимо обеспечить долгосрочную сбалансированность и устойчивость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проекта бюджета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поселения, повысить результативность расходов и эффективность управления финансовыми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ресурсами. Решение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указанных задач планируется осуществлять  в рамках реализации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Программы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Отличительной особенностью проекта 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на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2020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 и на плановый период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2021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2022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годов является его формирование с учетом применения  программной классификации расходов, в том числе в части отражения в составе целевых статей расходов, которые формируются в рамках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муниципальной программы,  а также с учетом оптимизации расходов и проведения более взвешенной политики расходования бюджетных средств и достижения максимальных результатов. 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3867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7504" y="188640"/>
            <a:ext cx="8784976" cy="6192688"/>
          </a:xfrm>
        </p:spPr>
        <p:txBody>
          <a:bodyPr>
            <a:normAutofit/>
          </a:bodyPr>
          <a:lstStyle/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algn="just"/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В соответствии с постановлением Администрации Отрадовского сельского поселения от 25.10.2018 года № 99 «Об утверждении Методических рекомендаций по  разработке и реализации муниципальных программ Отрадовского сельского поселения» и постановлением Администрации Отрадовского сельского поселения 25.10.2018 года № 97 «Об утверждении Перечня муниципальных программ Отрадовского  сельского поселения» утверждены 13 муниципальных программ.</a:t>
            </a:r>
          </a:p>
          <a:p>
            <a:pPr algn="just"/>
            <a:r>
              <a:rPr lang="ru-RU" sz="18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Главной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идеологией бюджетной политики традиционно остается улучшение условий жизни и самочувствия жителей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сельского поселения, выполнение социальных обязательств перед гражданами, предоставление качественных муниципальных услуг на основе целей и задач, определенных указами Президента Российской Федерации и Стратегией социально-экономического развития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Азовского района и Ростовской  области.</a:t>
            </a:r>
            <a:endParaRPr lang="ru-RU" sz="1600" b="1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Показатели проекта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бюджета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Отрадовского сельского поселения Азовского района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представлены </a:t>
            </a:r>
            <a:r>
              <a:rPr lang="ru-RU" sz="16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проекте решения </a:t>
            </a:r>
            <a:r>
              <a:rPr lang="ru-RU" sz="1600" b="1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 бюджете в соответствии с бюджетной классификацией.</a:t>
            </a:r>
            <a:endParaRPr lang="ru-RU" sz="1600" b="1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sz="16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445371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1331640" y="404664"/>
            <a:ext cx="6778625" cy="1143000"/>
          </a:xfrm>
          <a:prstGeom prst="rect">
            <a:avLst/>
          </a:prstGeom>
        </p:spPr>
        <p:txBody>
          <a:bodyPr/>
          <a:lstStyle>
            <a:lvl1pPr algn="ctr" rtl="0" eaLnBrk="1" latinLnBrk="0" hangingPunct="1">
              <a:spcBef>
                <a:spcPct val="0"/>
              </a:spcBef>
              <a:buNone/>
              <a:defRPr kumimoji="1" sz="4400" baseline="0">
                <a:ln w="12700">
                  <a:solidFill>
                    <a:schemeClr val="tx1">
                      <a:tint val="95000"/>
                    </a:schemeClr>
                  </a:solidFill>
                </a:ln>
                <a:gradFill>
                  <a:gsLst>
                    <a:gs pos="0">
                      <a:schemeClr val="tx1">
                        <a:tint val="65000"/>
                      </a:schemeClr>
                    </a:gs>
                    <a:gs pos="49900">
                      <a:schemeClr val="tx1">
                        <a:tint val="95000"/>
                      </a:schemeClr>
                    </a:gs>
                    <a:gs pos="50000">
                      <a:schemeClr val="tx1"/>
                    </a:gs>
                    <a:gs pos="100000">
                      <a:schemeClr val="tx1">
                        <a:tint val="95000"/>
                      </a:schemeClr>
                    </a:gs>
                  </a:gsLst>
                  <a:lin ang="5400000" scaled="1"/>
                </a:gradFill>
                <a:effectLst>
                  <a:outerShdw blurRad="127000" algn="tl" rotWithShape="0">
                    <a:schemeClr val="bg1">
                      <a:alpha val="50000"/>
                    </a:scheme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ru-RU" altLang="ru-RU" sz="3800" kern="0" dirty="0" smtClean="0">
                <a:solidFill>
                  <a:srgbClr val="00B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Доходы и расходы бюджета</a:t>
            </a:r>
          </a:p>
        </p:txBody>
      </p:sp>
      <p:sp>
        <p:nvSpPr>
          <p:cNvPr id="3" name="Text Box 8"/>
          <p:cNvSpPr txBox="1">
            <a:spLocks noChangeArrowheads="1"/>
          </p:cNvSpPr>
          <p:nvPr/>
        </p:nvSpPr>
        <p:spPr bwMode="auto">
          <a:xfrm>
            <a:off x="914379" y="1412776"/>
            <a:ext cx="6985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/>
            <a:r>
              <a:rPr lang="ru-RU" altLang="ru-RU" b="1" dirty="0"/>
              <a:t>ПРИНЦИП разграничения</a:t>
            </a:r>
            <a:r>
              <a:rPr lang="ru-RU" altLang="ru-RU" dirty="0"/>
              <a:t> доходов, расходов и источников финансирования дефицита бюджета</a:t>
            </a:r>
          </a:p>
        </p:txBody>
      </p:sp>
      <p:sp>
        <p:nvSpPr>
          <p:cNvPr id="4" name="Text Box 13"/>
          <p:cNvSpPr txBox="1">
            <a:spLocks noChangeArrowheads="1"/>
          </p:cNvSpPr>
          <p:nvPr/>
        </p:nvSpPr>
        <p:spPr bwMode="auto">
          <a:xfrm>
            <a:off x="900113" y="2492375"/>
            <a:ext cx="5040312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dirty="0"/>
              <a:t>За каждым бюджетом в соответствии с законодательством Российской Федерации закреплены ДОХОДЫ, РАСХОДЫ и источники финансирования дефицита бюджета</a:t>
            </a: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830671" y="4149080"/>
            <a:ext cx="7632700" cy="2170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доходов </a:t>
            </a:r>
            <a:r>
              <a:rPr lang="ru-RU" altLang="ru-RU" sz="1600" dirty="0"/>
              <a:t>бюджетов установлено Бюджетным Кодексом Российской Федерации, региональным и муниципальным законодательством</a:t>
            </a:r>
          </a:p>
          <a:p>
            <a:pPr>
              <a:spcBef>
                <a:spcPct val="50000"/>
              </a:spcBef>
            </a:pPr>
            <a:r>
              <a:rPr lang="ru-RU" altLang="ru-RU" sz="1600" dirty="0"/>
              <a:t>Разграничение </a:t>
            </a:r>
            <a:r>
              <a:rPr lang="ru-RU" altLang="ru-RU" sz="1600" b="1" u="sng" dirty="0"/>
              <a:t>расходов</a:t>
            </a:r>
            <a:r>
              <a:rPr lang="ru-RU" altLang="ru-RU" sz="1600" dirty="0"/>
              <a:t> бюджетов установлено Федеральными законами от 06.10.1999 г. № 184-ФЗ «Об общих принципах организации законодательных (представительных) и исполнительных органов государственной власти субъектов РФ», от 06.10.2003г. № 131-ФЗ «Об общих принципах местного самоуправления в Российской Федерации», региональным и муниципальным законодательством</a:t>
            </a:r>
          </a:p>
        </p:txBody>
      </p:sp>
      <p:pic>
        <p:nvPicPr>
          <p:cNvPr id="6" name="Picture 10" descr="fd9511e647e9fcee6bbfa44aac3b66e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5905064" y="2183755"/>
            <a:ext cx="2624137" cy="1965325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23792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Overrid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0.jpeg"/></Relationships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Солнцестояние">
    <a:dk1>
      <a:sysClr val="windowText" lastClr="000000"/>
    </a:dk1>
    <a:lt1>
      <a:sysClr val="window" lastClr="FFFFFF"/>
    </a:lt1>
    <a:dk2>
      <a:srgbClr val="4F271C"/>
    </a:dk2>
    <a:lt2>
      <a:srgbClr val="E7DEC9"/>
    </a:lt2>
    <a:accent1>
      <a:srgbClr val="3891A7"/>
    </a:accent1>
    <a:accent2>
      <a:srgbClr val="FEB80A"/>
    </a:accent2>
    <a:accent3>
      <a:srgbClr val="C32D2E"/>
    </a:accent3>
    <a:accent4>
      <a:srgbClr val="84AA33"/>
    </a:accent4>
    <a:accent5>
      <a:srgbClr val="964305"/>
    </a:accent5>
    <a:accent6>
      <a:srgbClr val="475A8D"/>
    </a:accent6>
    <a:hlink>
      <a:srgbClr val="8DC765"/>
    </a:hlink>
    <a:folHlink>
      <a:srgbClr val="AA8A14"/>
    </a:folHlink>
  </a:clrScheme>
  <a:fontScheme name="Солнцестояние">
    <a:maj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휴먼매직체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ajorFont>
    <a:minorFont>
      <a:latin typeface="Gill Sans MT"/>
      <a:ea typeface=""/>
      <a:cs typeface=""/>
      <a:font script="Grek" typeface="Corbel"/>
      <a:font script="Cyrl" typeface="Corbel"/>
      <a:font script="Jpan" typeface="HGｺﾞｼｯｸE"/>
      <a:font script="Hang" typeface="HY엽서L"/>
      <a:font script="Hans" typeface="华文中宋"/>
      <a:font script="Hant" typeface="微軟正黑體"/>
      <a:font script="Arab" typeface="Majalla UI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ahoma"/>
      <a:font script="Uigh" typeface="Microsoft Uighur"/>
      <a:font script="Geor" typeface="Sylfaen"/>
    </a:minorFont>
  </a:fontScheme>
  <a:fmtScheme name="Солнцестояние">
    <a:fillStyleLst>
      <a:solidFill>
        <a:schemeClr val="phClr"/>
      </a:solidFill>
      <a:gradFill rotWithShape="1">
        <a:gsLst>
          <a:gs pos="0">
            <a:schemeClr val="phClr">
              <a:tint val="35000"/>
              <a:satMod val="253000"/>
            </a:schemeClr>
          </a:gs>
          <a:gs pos="50000">
            <a:schemeClr val="phClr">
              <a:tint val="42000"/>
              <a:satMod val="255000"/>
            </a:schemeClr>
          </a:gs>
          <a:gs pos="97000">
            <a:schemeClr val="phClr">
              <a:tint val="53000"/>
              <a:satMod val="260000"/>
            </a:schemeClr>
          </a:gs>
          <a:gs pos="100000">
            <a:schemeClr val="phClr">
              <a:tint val="56000"/>
              <a:satMod val="275000"/>
            </a:schemeClr>
          </a:gs>
        </a:gsLst>
        <a:path path="circle">
          <a:fillToRect l="50000" t="50000" r="50000" b="50000"/>
        </a:path>
      </a:gradFill>
      <a:gradFill rotWithShape="1">
        <a:gsLst>
          <a:gs pos="0">
            <a:schemeClr val="phClr">
              <a:tint val="92000"/>
              <a:satMod val="170000"/>
            </a:schemeClr>
          </a:gs>
          <a:gs pos="15000">
            <a:schemeClr val="phClr">
              <a:tint val="92000"/>
              <a:shade val="99000"/>
              <a:satMod val="170000"/>
            </a:schemeClr>
          </a:gs>
          <a:gs pos="62000">
            <a:schemeClr val="phClr">
              <a:tint val="96000"/>
              <a:shade val="80000"/>
              <a:satMod val="170000"/>
            </a:schemeClr>
          </a:gs>
          <a:gs pos="97000">
            <a:schemeClr val="phClr">
              <a:tint val="98000"/>
              <a:shade val="63000"/>
              <a:satMod val="170000"/>
            </a:schemeClr>
          </a:gs>
          <a:gs pos="100000">
            <a:schemeClr val="phClr">
              <a:shade val="62000"/>
              <a:satMod val="170000"/>
            </a:schemeClr>
          </a:gs>
        </a:gsLst>
        <a:path path="circle">
          <a:fillToRect l="50000" t="50000" r="50000" b="50000"/>
        </a:path>
      </a:gradFill>
    </a:fillStyleLst>
    <a:lnStyleLst>
      <a:ln w="9525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  <a:ln w="254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8700000"/>
          </a:lightRig>
        </a:scene3d>
        <a:sp3d contourW="12700">
          <a:bevelT w="0" h="0"/>
          <a:contourClr>
            <a:schemeClr val="phClr">
              <a:shade val="80000"/>
            </a:schemeClr>
          </a:contourClr>
        </a:sp3d>
      </a:effectStyle>
      <a:effectStyle>
        <a:effectLst>
          <a:outerShdw blurRad="63500" dist="25400" dir="5400000" rotWithShape="0">
            <a:srgbClr val="000000">
              <a:alpha val="43137"/>
            </a:srgbClr>
          </a:outerShdw>
        </a:effectLst>
        <a:scene3d>
          <a:camera prst="orthographicFront" fov="0">
            <a:rot lat="0" lon="0" rev="0"/>
          </a:camera>
          <a:lightRig rig="brightRoom" dir="tl">
            <a:rot lat="0" lon="0" rev="5400000"/>
          </a:lightRig>
        </a:scene3d>
        <a:sp3d contourW="12700">
          <a:bevelT w="25400" h="50800" prst="angle"/>
          <a:contourClr>
            <a:schemeClr val="phClr"/>
          </a:contourClr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60000"/>
              <a:satMod val="355000"/>
            </a:schemeClr>
          </a:gs>
          <a:gs pos="40000">
            <a:schemeClr val="phClr">
              <a:tint val="85000"/>
              <a:satMod val="320000"/>
            </a:schemeClr>
          </a:gs>
          <a:gs pos="100000">
            <a:schemeClr val="phClr">
              <a:shade val="55000"/>
              <a:satMod val="300000"/>
            </a:schemeClr>
          </a:gs>
        </a:gsLst>
        <a:path path="circle">
          <a:fillToRect l="-24500" t="-20000" r="124500" b="120000"/>
        </a:path>
      </a:gradFill>
      <a:blipFill>
        <a:blip xmlns:r="http://schemas.openxmlformats.org/officeDocument/2006/relationships" r:embed="rId1">
          <a:duotone>
            <a:schemeClr val="phClr">
              <a:shade val="9000"/>
              <a:satMod val="300000"/>
            </a:schemeClr>
            <a:schemeClr val="phClr">
              <a:tint val="90000"/>
              <a:satMod val="225000"/>
            </a:schemeClr>
          </a:duotone>
        </a:blip>
        <a:tile tx="0" ty="0" sx="90000" sy="90000" flip="xy" algn="tl"/>
      </a:blip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5611</TotalTime>
  <Words>1199</Words>
  <Application>Microsoft Office PowerPoint</Application>
  <PresentationFormat>Экран (4:3)</PresentationFormat>
  <Paragraphs>334</Paragraphs>
  <Slides>18</Slides>
  <Notes>2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Воздушный поток</vt:lpstr>
      <vt:lpstr>Слайд 1</vt:lpstr>
      <vt:lpstr>Уважаемые жители Отрадовского сельского поселения!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Наталья</dc:creator>
  <cp:lastModifiedBy>*</cp:lastModifiedBy>
  <cp:revision>330</cp:revision>
  <cp:lastPrinted>2014-05-13T11:35:02Z</cp:lastPrinted>
  <dcterms:created xsi:type="dcterms:W3CDTF">2014-05-12T16:47:43Z</dcterms:created>
  <dcterms:modified xsi:type="dcterms:W3CDTF">2019-11-28T10:48:06Z</dcterms:modified>
</cp:coreProperties>
</file>