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1" r:id="rId12"/>
    <p:sldId id="270" r:id="rId13"/>
    <p:sldId id="272" r:id="rId14"/>
    <p:sldId id="292" r:id="rId15"/>
    <p:sldId id="273" r:id="rId16"/>
    <p:sldId id="274" r:id="rId17"/>
    <p:sldId id="275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80" autoAdjust="0"/>
  </p:normalViewPr>
  <p:slideViewPr>
    <p:cSldViewPr>
      <p:cViewPr varScale="1">
        <p:scale>
          <a:sx n="68" d="100"/>
          <a:sy n="68" d="100"/>
        </p:scale>
        <p:origin x="-57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66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17666629699463E-2"/>
          <c:y val="5.1042320237674792E-2"/>
          <c:w val="0.92082333370300562"/>
          <c:h val="0.8503340743356955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1231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7.1307726267352239E-2"/>
                  <c:y val="0.292765609625882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5314,8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1141399578573785E-2"/>
                  <c:y val="0.1620437122140735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ru-RU" dirty="0" smtClean="0"/>
                      <a:t>601,2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4691487507723617E-2"/>
                  <c:y val="0.468115637919930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6878,4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5130594591169081E-2"/>
                  <c:y val="8.51403403070659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5199,1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8873239436619821E-2"/>
                  <c:y val="0.266490765171504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5776,4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4636">
                <a:noFill/>
              </a:ln>
            </c:spPr>
            <c:txPr>
              <a:bodyPr/>
              <a:lstStyle/>
              <a:p>
                <a:pPr>
                  <a:defRPr sz="20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 formatCode="0.0">
                  <c:v>3836.4</c:v>
                </c:pt>
                <c:pt idx="1">
                  <c:v>5262.8</c:v>
                </c:pt>
                <c:pt idx="2">
                  <c:v>5425.8</c:v>
                </c:pt>
                <c:pt idx="3">
                  <c:v>5107.5</c:v>
                </c:pt>
                <c:pt idx="4">
                  <c:v>6265.9</c:v>
                </c:pt>
              </c:numCache>
            </c:numRef>
          </c:val>
        </c:ser>
        <c:gapDepth val="0"/>
        <c:shape val="pyramid"/>
        <c:axId val="76306688"/>
        <c:axId val="67543424"/>
        <c:axId val="0"/>
      </c:bar3DChart>
      <c:catAx>
        <c:axId val="76306688"/>
        <c:scaling>
          <c:orientation val="minMax"/>
        </c:scaling>
        <c:axPos val="b"/>
        <c:numFmt formatCode="General" sourceLinked="1"/>
        <c:tickLblPos val="low"/>
        <c:spPr>
          <a:ln w="9238">
            <a:noFill/>
          </a:ln>
        </c:spPr>
        <c:txPr>
          <a:bodyPr rot="0" vert="horz"/>
          <a:lstStyle/>
          <a:p>
            <a:pPr>
              <a:defRPr sz="20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7543424"/>
        <c:crosses val="autoZero"/>
        <c:auto val="1"/>
        <c:lblAlgn val="ctr"/>
        <c:lblOffset val="100"/>
        <c:tickLblSkip val="1"/>
        <c:tickMarkSkip val="1"/>
      </c:catAx>
      <c:valAx>
        <c:axId val="67543424"/>
        <c:scaling>
          <c:orientation val="minMax"/>
        </c:scaling>
        <c:axPos val="l"/>
        <c:numFmt formatCode="0.0" sourceLinked="1"/>
        <c:tickLblPos val="nextTo"/>
        <c:spPr>
          <a:ln w="30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6306688"/>
        <c:crosses val="autoZero"/>
        <c:crossBetween val="between"/>
      </c:valAx>
      <c:spPr>
        <a:noFill/>
        <a:ln w="24636">
          <a:noFill/>
        </a:ln>
      </c:spPr>
    </c:plotArea>
    <c:legend>
      <c:legendPos val="r"/>
      <c:layout>
        <c:manualLayout>
          <c:xMode val="edge"/>
          <c:yMode val="edge"/>
          <c:x val="0.94227348342020611"/>
          <c:y val="0.47892720306513431"/>
          <c:w val="3.6269015668816115E-2"/>
          <c:h val="3.495294288741619E-2"/>
        </c:manualLayout>
      </c:layout>
      <c:spPr>
        <a:solidFill>
          <a:schemeClr val="bg1"/>
        </a:solidFill>
        <a:ln w="3079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00CC66"/>
    </a:solidFill>
    <a:ln>
      <a:noFill/>
    </a:ln>
  </c:spPr>
  <c:txPr>
    <a:bodyPr/>
    <a:lstStyle/>
    <a:p>
      <a:pPr>
        <a:defRPr sz="9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545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4221088"/>
            <a:ext cx="7173854" cy="1232332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Проект </a:t>
            </a:r>
            <a:r>
              <a:rPr lang="x-none" b="1" dirty="0" smtClean="0"/>
              <a:t> бюджет</a:t>
            </a:r>
            <a:r>
              <a:rPr lang="ru-RU" b="1" dirty="0" smtClean="0"/>
              <a:t>а</a:t>
            </a:r>
            <a:r>
              <a:rPr lang="x-none" b="1" smtClean="0"/>
              <a:t> </a:t>
            </a:r>
            <a:r>
              <a:rPr lang="ru-RU" b="1" dirty="0" smtClean="0"/>
              <a:t>Отрадовского</a:t>
            </a:r>
            <a:r>
              <a:rPr lang="x-none" b="1" smtClean="0"/>
              <a:t> </a:t>
            </a:r>
            <a:r>
              <a:rPr lang="x-none" b="1" dirty="0"/>
              <a:t>сельского </a:t>
            </a:r>
            <a:r>
              <a:rPr lang="x-none" b="1" smtClean="0"/>
              <a:t>поселения</a:t>
            </a:r>
            <a:r>
              <a:rPr lang="ru-RU" b="1" dirty="0" smtClean="0"/>
              <a:t> Азовского района</a:t>
            </a:r>
            <a:endParaRPr lang="ru-RU" dirty="0"/>
          </a:p>
          <a:p>
            <a:pPr algn="ctr"/>
            <a:r>
              <a:rPr lang="x-none" b="1" dirty="0"/>
              <a:t> </a:t>
            </a:r>
            <a:r>
              <a:rPr lang="x-none" b="1"/>
              <a:t>на </a:t>
            </a:r>
            <a:r>
              <a:rPr lang="x-none" b="1" smtClean="0"/>
              <a:t>201</a:t>
            </a:r>
            <a:r>
              <a:rPr lang="en-US" b="1" dirty="0" smtClean="0"/>
              <a:t>8</a:t>
            </a:r>
            <a:r>
              <a:rPr lang="x-none" b="1" smtClean="0"/>
              <a:t> </a:t>
            </a:r>
            <a:r>
              <a:rPr lang="x-none" b="1" dirty="0"/>
              <a:t>год и </a:t>
            </a:r>
            <a:r>
              <a:rPr lang="ru-RU" b="1" dirty="0" smtClean="0"/>
              <a:t>на </a:t>
            </a:r>
            <a:r>
              <a:rPr lang="x-none" b="1" dirty="0" smtClean="0"/>
              <a:t>плановый </a:t>
            </a:r>
            <a:r>
              <a:rPr lang="x-none" b="1"/>
              <a:t>период </a:t>
            </a:r>
            <a:r>
              <a:rPr lang="x-none" b="1" smtClean="0"/>
              <a:t>201</a:t>
            </a:r>
            <a:r>
              <a:rPr lang="en-US" b="1" dirty="0" smtClean="0"/>
              <a:t>9</a:t>
            </a:r>
            <a:r>
              <a:rPr lang="ru-RU" b="1" dirty="0" smtClean="0"/>
              <a:t> и</a:t>
            </a:r>
            <a:r>
              <a:rPr lang="ru-RU" b="1" dirty="0"/>
              <a:t> </a:t>
            </a:r>
            <a:r>
              <a:rPr lang="x-none" b="1" smtClean="0"/>
              <a:t>20</a:t>
            </a:r>
            <a:r>
              <a:rPr lang="en-US" b="1" dirty="0" smtClean="0"/>
              <a:t>20 </a:t>
            </a:r>
            <a:r>
              <a:rPr lang="x-none" b="1" smtClean="0"/>
              <a:t>г</a:t>
            </a:r>
            <a:r>
              <a:rPr lang="ru-RU" b="1" dirty="0" smtClean="0"/>
              <a:t>г.</a:t>
            </a:r>
            <a:r>
              <a:rPr lang="x-none" b="1" smtClean="0"/>
              <a:t>» 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/>
              <a:t>акцизы;</a:t>
            </a:r>
          </a:p>
          <a:p>
            <a:r>
              <a:rPr lang="ru-RU" altLang="ru-RU" sz="1400" dirty="0" smtClean="0"/>
              <a:t>-налоги на совокупный </a:t>
            </a:r>
          </a:p>
          <a:p>
            <a:r>
              <a:rPr lang="ru-RU" altLang="ru-RU" sz="1400" dirty="0" smtClean="0"/>
              <a:t> доход;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(межбюджетные </a:t>
            </a:r>
          </a:p>
          <a:p>
            <a:pPr algn="ctr"/>
            <a:r>
              <a:rPr lang="ru-RU" altLang="ru-RU" sz="1400" dirty="0"/>
              <a:t>трансферты),организаций,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</a:t>
              </a:r>
              <a:r>
                <a:rPr kumimoji="0" lang="ru-RU" altLang="ru-RU" sz="17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доходы</a:t>
              </a:r>
              <a:endPara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/>
              <a:t>Дотации</a:t>
            </a:r>
            <a:r>
              <a:rPr lang="ru-RU" i="1"/>
              <a:t> </a:t>
            </a:r>
            <a:r>
              <a:rPr lang="ru-RU" sz="1400" i="1"/>
              <a:t>(</a:t>
            </a:r>
            <a:r>
              <a:rPr lang="ru-RU" sz="1400"/>
              <a:t>от лат. "</a:t>
            </a:r>
            <a:r>
              <a:rPr lang="en-US" sz="1400"/>
              <a:t>Dotatio</a:t>
            </a:r>
            <a:r>
              <a:rPr lang="ru-RU" sz="1400"/>
              <a:t>" – дар, пожертвование</a:t>
            </a:r>
            <a:r>
              <a:rPr lang="ru-RU" sz="1400" i="1"/>
              <a:t>) – </a:t>
            </a:r>
            <a:r>
              <a:rPr lang="ru-RU" sz="1400"/>
              <a:t>предоставляются без определения конкретной цели их использования</a:t>
            </a:r>
            <a:endParaRPr lang="ru-RU" sz="1400" i="1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732588" y="2420938"/>
            <a:ext cx="2305050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8883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в сумме 9 334,0 тыс.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 в сумме 8 021,2 тыс. рублей, на 2020 год – 7 555,3 тыс. рублей. Собственные доходы бюджета сельского поселения в 2018 году составляют 5 873,4 тыс. рублей, в 2019 и 2020 году 5 642,3 тыс. рублей и 5 778,7 тыс. рублей соответственно. Основным источником собственных доходов являются имущественные налоги (налог на имущество физических лиц и земельный налог). Безвозмездные поступления составят 3 460,6 тыс. рублей в 2018 году, 2 378,9 тыс. рублей в 2019 году и 1 776,6 тыс. рублей в 2020 году. </a:t>
            </a:r>
            <a:endParaRPr lang="ru-RU" sz="2900" dirty="0"/>
          </a:p>
        </p:txBody>
      </p:sp>
    </p:spTree>
    <p:extLst>
      <p:ext uri="{BB962C8B-B14F-4D97-AF65-F5344CB8AC3E}">
        <p14:creationId xmlns="" xmlns:p14="http://schemas.microsoft.com/office/powerpoint/2010/main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2018-2020 годы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2761539"/>
              </p:ext>
            </p:extLst>
          </p:nvPr>
        </p:nvGraphicFramePr>
        <p:xfrm>
          <a:off x="323528" y="1484784"/>
          <a:ext cx="8712971" cy="4902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7555,3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8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79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6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642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7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2018-2020 годы (продолжение таблицы)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4673471"/>
              </p:ext>
            </p:extLst>
          </p:nvPr>
        </p:nvGraphicFramePr>
        <p:xfrm>
          <a:off x="97171" y="1772816"/>
          <a:ext cx="8712971" cy="3751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6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400" dirty="0" smtClean="0">
                          <a:effectLst/>
                          <a:latin typeface="MS Sans Serif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соответствии с заключенными соглашениями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86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0633" y="277813"/>
            <a:ext cx="8905056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 smtClean="0"/>
              <a:t>Динамика собственных доходов бюджета Отрадовского </a:t>
            </a:r>
          </a:p>
          <a:p>
            <a:r>
              <a:rPr lang="ru-RU" altLang="ru-RU" sz="2000" b="1" kern="0" dirty="0" smtClean="0"/>
              <a:t> сельского поселения</a:t>
            </a:r>
            <a:r>
              <a:rPr lang="en-US" altLang="ru-RU" sz="2000" b="1" kern="0" dirty="0" smtClean="0"/>
              <a:t> </a:t>
            </a:r>
            <a:r>
              <a:rPr lang="ru-RU" altLang="ru-RU" sz="2000" b="1" kern="0" dirty="0" smtClean="0"/>
              <a:t>за последние 5 лет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1097205"/>
              </p:ext>
            </p:extLst>
          </p:nvPr>
        </p:nvGraphicFramePr>
        <p:xfrm>
          <a:off x="517525" y="1603375"/>
          <a:ext cx="7889875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50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/>
              <a:t>Структура расходов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Отрадовского  сельского поселения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31279764"/>
              </p:ext>
            </p:extLst>
          </p:nvPr>
        </p:nvGraphicFramePr>
        <p:xfrm>
          <a:off x="642910" y="1285859"/>
          <a:ext cx="8249570" cy="4798250"/>
        </p:xfrm>
        <a:graphic>
          <a:graphicData uri="http://schemas.openxmlformats.org/drawingml/2006/table">
            <a:tbl>
              <a:tblPr/>
              <a:tblGrid>
                <a:gridCol w="639872"/>
                <a:gridCol w="2986984"/>
                <a:gridCol w="924543"/>
                <a:gridCol w="711187"/>
                <a:gridCol w="853424"/>
                <a:gridCol w="640068"/>
                <a:gridCol w="853424"/>
                <a:gridCol w="640068"/>
              </a:tblGrid>
              <a:tr h="28724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9 334,0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021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,2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555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52,56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861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60,61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5025,3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66,51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173,3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1,86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173,3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2,16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4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,9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501,3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5,37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хозяйство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1 218,1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13,05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1 035,8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12,91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1 061,6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14,05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66,85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77,79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82,59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13,28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15,46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16,41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Расходы бюджета Отрадовского сельского поселения Азовского района осуществляются по муниципальным программам сельского поселения.  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принятых муниципальных программ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предусмотрено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9 097,7 тыс.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         7 794,9 тыс. рублей, в 2020 году 7 502,3 тыс.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Непрограммные расходы в бюджете сельского поселения в 2018-2020 годах составляют 226,3 тыс. рублей ежегодно на 2018 и 2019 года, а в 2020 году – 53,0 тыс. рублей, что составляет 2,42 % от общего объема расходов в 2018 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2,82 % в 2019 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0,70 % в 2020 году.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7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548680"/>
            <a:ext cx="7138987" cy="2079104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В случае изменения параметров бюджета в течение года производится его корректировка в соответствии с Положением </a:t>
            </a:r>
            <a:b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"О бюджетном процессе в </a:t>
            </a:r>
            <a:r>
              <a:rPr lang="ru-RU" altLang="ru-RU" sz="1800" kern="0" dirty="0" err="1" smtClean="0">
                <a:latin typeface="Times New Roman" pitchFamily="18" charset="0"/>
                <a:cs typeface="Times New Roman" pitchFamily="18" charset="0"/>
              </a:rPr>
              <a:t>Отрадовском</a:t>
            </a: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  сельском поселении"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6064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200" b="1" i="1" dirty="0" smtClean="0">
                <a:solidFill>
                  <a:srgbClr val="00B0F0"/>
                </a:solidFill>
                <a:effectLst/>
              </a:rPr>
              <a:t>Отрадовского </a:t>
            </a:r>
            <a:r>
              <a:rPr lang="ru-RU" sz="3200" b="1" i="1" dirty="0">
                <a:solidFill>
                  <a:srgbClr val="00B0F0"/>
                </a:solidFill>
                <a:effectLst/>
              </a:rPr>
              <a:t>сельского поселения!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3924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формирования бюджета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7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Глава Администрации 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                                                      С.Г.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Матишов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22636" cy="3888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98296"/>
            <a:ext cx="4104456" cy="6427048"/>
          </a:xfrm>
        </p:spPr>
        <p:txBody>
          <a:bodyPr>
            <a:noAutofit/>
          </a:bodyPr>
          <a:lstStyle/>
          <a:p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>
              <a:lnSpc>
                <a:spcPct val="120000"/>
              </a:lnSpc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505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038600" cy="4608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8640"/>
            <a:ext cx="4319336" cy="6480720"/>
          </a:xfrm>
        </p:spPr>
        <p:txBody>
          <a:bodyPr>
            <a:noAutofit/>
          </a:bodyPr>
          <a:lstStyle/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поселения денежные средства.</a:t>
            </a:r>
          </a:p>
          <a:p>
            <a:r>
              <a:rPr lang="ru-RU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поселения денежные средства.</a:t>
            </a:r>
          </a:p>
          <a:p>
            <a:r>
              <a:rPr lang="x-none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над доходами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об источниках покрытия дефицита: использовать имеющиеся остатки, взять в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(кредит).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как использовать: накапливать резервы, остатки, погашать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835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574675" y="1680548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756578" y="4101786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85599" y="5223184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86082" y="1897016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48743" y="703860"/>
            <a:ext cx="27368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129893" y="2968800"/>
            <a:ext cx="649946" cy="53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4787900" y="1999260"/>
            <a:ext cx="124" cy="10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5990202" y="3022806"/>
            <a:ext cx="453461" cy="40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311524" y="4076700"/>
            <a:ext cx="396875" cy="421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694" cy="641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587957" y="3106925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667306" y="139374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338240" y="141166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29154" y="3477354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11560" y="2780928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 сельского поселения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="" xmlns:p14="http://schemas.microsoft.com/office/powerpoint/2010/main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решения Собрания депутатов Отрадовского сельского поселения                                        «О бюджете Отрадовского сельского поселения Азовского района на 2018 год и плановый период 2019 и 2020 годов» сформирован  на основе стратегических целей и задач, определенных Бюджетной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политикой 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2018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соответствующей требованиям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, утвержденного решением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Отрадовского сельского поселения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28.04.2017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Бюджетная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нацелена на создание условий для обеспечения устойчивого социально-экономического развития поселения  и повышения уровня качества жизни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сельского поселения.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Для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поставленных целей необходимо обеспечить долгосрочную сбалансированность и устойчивость бюджета поселения, повысить результативность расходов и эффективность управления финансовыми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ресурсами. Решение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планируется осуществлять  в рамках 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Отличительной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проекта решения о бюджете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программы,  а также с учетом оптимизации расходов и проведения более взвешенной политики расходования бюджетных средств и достижения максимальных результатов.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192688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соответствии с постановлением Администрации Отрадовского сельского поселения от 16.09.2013 года № 61 «Об утверждении Методических рекомендаций по  разработке и реализации муниципальных программ Отрадовского сельского поселения» и распоряжением Администрации Отрадовского сельского поселения 05.09.2013 года № 47 «Об утверждении Перечня муниципальных программ Отрадовского  сельского поселения» утверждены 13 муниципальных программ.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идеологией бюджетной политики традиционно остается улучшение условий жизни и самочувствия жителей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и Ростовской  области.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Показатели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Азовского района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 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в соответствии с бюджетной классификацией.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3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5263</TotalTime>
  <Words>1223</Words>
  <Application>Microsoft Office PowerPoint</Application>
  <PresentationFormat>Экран (4:3)</PresentationFormat>
  <Paragraphs>335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Уважаемые жители Отрадовского сельского поселения!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*</cp:lastModifiedBy>
  <cp:revision>300</cp:revision>
  <cp:lastPrinted>2014-05-13T11:35:02Z</cp:lastPrinted>
  <dcterms:created xsi:type="dcterms:W3CDTF">2014-05-12T16:47:43Z</dcterms:created>
  <dcterms:modified xsi:type="dcterms:W3CDTF">2017-11-28T05:15:43Z</dcterms:modified>
</cp:coreProperties>
</file>