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68" d="100"/>
          <a:sy n="68" d="100"/>
        </p:scale>
        <p:origin x="-57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917666629699463E-2"/>
          <c:y val="5.1042320237674792E-2"/>
          <c:w val="0.92082333370300562"/>
          <c:h val="0.85033407433569552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7.1307726267352239E-2"/>
                  <c:y val="0.2927656096258828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5314,8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1141399578573785E-2"/>
                  <c:y val="0.1620437122140735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601,2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487507723617E-2"/>
                  <c:y val="0.468115637919930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6878,4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59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5199,1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821E-2"/>
                  <c:y val="0.2664907651715042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3836.4</c:v>
                </c:pt>
                <c:pt idx="1">
                  <c:v>5262.8</c:v>
                </c:pt>
                <c:pt idx="2">
                  <c:v>5425.8</c:v>
                </c:pt>
                <c:pt idx="3">
                  <c:v>5107.5</c:v>
                </c:pt>
                <c:pt idx="4">
                  <c:v>6265.9</c:v>
                </c:pt>
              </c:numCache>
            </c:numRef>
          </c:val>
        </c:ser>
        <c:gapDepth val="0"/>
        <c:shape val="pyramid"/>
        <c:axId val="76306688"/>
        <c:axId val="67543424"/>
        <c:axId val="0"/>
      </c:bar3DChart>
      <c:catAx>
        <c:axId val="76306688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7543424"/>
        <c:crosses val="autoZero"/>
        <c:auto val="1"/>
        <c:lblAlgn val="ctr"/>
        <c:lblOffset val="100"/>
        <c:tickLblSkip val="1"/>
        <c:tickMarkSkip val="1"/>
      </c:catAx>
      <c:valAx>
        <c:axId val="67543424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6306688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115E-2"/>
          <c:h val="3.495294288741619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Проект </a:t>
            </a:r>
            <a:r>
              <a:rPr lang="x-none" b="1" dirty="0" smtClean="0"/>
              <a:t> бюджет</a:t>
            </a:r>
            <a:r>
              <a:rPr lang="ru-RU" b="1" dirty="0" smtClean="0"/>
              <a:t>а</a:t>
            </a:r>
            <a:r>
              <a:rPr lang="x-none" b="1" smtClean="0"/>
              <a:t>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201</a:t>
            </a:r>
            <a:r>
              <a:rPr lang="en-US" b="1" dirty="0" smtClean="0"/>
              <a:t>8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201</a:t>
            </a:r>
            <a:r>
              <a:rPr lang="en-US" b="1" dirty="0" smtClean="0"/>
              <a:t>9</a:t>
            </a:r>
            <a:r>
              <a:rPr lang="ru-RU" b="1" dirty="0" smtClean="0"/>
              <a:t>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20 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9 334,0 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год в сумме 8 021,2 тыс. рублей, на 2020 год – 7 555,3 тыс. рублей. Собственные доходы бюджета сельского поселения в 2018 году составляют 5 873,4 тыс. рублей, в 2019 и 2020 году 5 642,3 тыс. рублей и 5 778,7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3 460,6 тыс. рублей в 2018 году, 2 378,9 тыс. рублей в 2019 году и 1 776,6 тыс. рублей в 2020 году. </a:t>
            </a:r>
            <a:endParaRPr lang="ru-RU" sz="2900" dirty="0"/>
          </a:p>
        </p:txBody>
      </p:sp>
    </p:spTree>
    <p:extLst>
      <p:ext uri="{BB962C8B-B14F-4D97-AF65-F5344CB8AC3E}">
        <p14:creationId xmlns=""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2018-2020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2761539"/>
              </p:ext>
            </p:extLst>
          </p:nvPr>
        </p:nvGraphicFramePr>
        <p:xfrm>
          <a:off x="323528" y="1484784"/>
          <a:ext cx="8712971" cy="4902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9334,0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8021,2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7555,3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38,61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3287,1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2018-2020 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31279764"/>
              </p:ext>
            </p:extLst>
          </p:nvPr>
        </p:nvGraphicFramePr>
        <p:xfrm>
          <a:off x="642910" y="1285859"/>
          <a:ext cx="8249570" cy="4798250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201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201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9 334,0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021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,2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555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905,5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52,56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861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60,61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5025,3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66,51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173,3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1,86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173,3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2,16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,9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501,3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5,37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1 218,1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1 035,8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12,91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1 061,6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14,05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66,85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77,79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82,59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13,28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15,46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16,41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9 097,7 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         7 794,9 тыс. рублей, в 2020 году 7 502,3 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2018-2020 годах составляют 226,3 тыс. рублей ежегодно на 2018 и 2019 года, а в 2020 году – 53,0 тыс. рублей, что составляет 2,42 % от общего объема расходов в 2018 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2,82 % в 2019 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0,70 % в 2020 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</a:t>
            </a:r>
            <a:r>
              <a:rPr lang="ru-RU" altLang="ru-RU" sz="1800" kern="0" dirty="0" err="1" smtClean="0">
                <a:latin typeface="Times New Roman" pitchFamily="18" charset="0"/>
                <a:cs typeface="Times New Roman" pitchFamily="18" charset="0"/>
              </a:rPr>
              <a:t>Отрадовском</a:t>
            </a: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С.Г.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Матишов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=""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решения Собрания депутатов Отрадовского сельского поселения                                        «О бюджете Отрадовского сельского поселения Азовского района на 2018 год и плановый период 2019 и 2020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2018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28.04.2017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бюджета 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проекта решения 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16.09.2013 года № 61 «Об утверждении Методических рекомендаций по  разработке и реализации муниципальных программ Отрадовского сельского поселения» и распоряжением Администрации Отрадовского сельского поселения 05.09.2013 года № 47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проекте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5263</TotalTime>
  <Words>1223</Words>
  <Application>Microsoft Office PowerPoint</Application>
  <PresentationFormat>Экран (4:3)</PresentationFormat>
  <Paragraphs>335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*</cp:lastModifiedBy>
  <cp:revision>300</cp:revision>
  <cp:lastPrinted>2014-05-13T11:35:02Z</cp:lastPrinted>
  <dcterms:created xsi:type="dcterms:W3CDTF">2014-05-12T16:47:43Z</dcterms:created>
  <dcterms:modified xsi:type="dcterms:W3CDTF">2017-11-28T05:15:43Z</dcterms:modified>
</cp:coreProperties>
</file>