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Default Extension="xlsx" ContentType="application/vnd.openxmlformats-officedocument.spreadsheetml.sheet"/>
  <Override PartName="/ppt/charts/chart3.xml" ContentType="application/vnd.openxmlformats-officedocument.drawingml.char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charts/chart4.xml" ContentType="application/vnd.openxmlformats-officedocument.drawingml.chart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  <p:sldMasterId id="2147483712" r:id="rId3"/>
    <p:sldMasterId id="2147483725" r:id="rId4"/>
    <p:sldMasterId id="2147483816" r:id="rId5"/>
    <p:sldMasterId id="2147483829" r:id="rId6"/>
    <p:sldMasterId id="2147483867" r:id="rId7"/>
    <p:sldMasterId id="2147483879" r:id="rId8"/>
  </p:sldMasterIdLst>
  <p:notesMasterIdLst>
    <p:notesMasterId r:id="rId20"/>
  </p:notesMasterIdLst>
  <p:sldIdLst>
    <p:sldId id="280" r:id="rId9"/>
    <p:sldId id="284" r:id="rId10"/>
    <p:sldId id="289" r:id="rId11"/>
    <p:sldId id="257" r:id="rId12"/>
    <p:sldId id="258" r:id="rId13"/>
    <p:sldId id="274" r:id="rId14"/>
    <p:sldId id="260" r:id="rId15"/>
    <p:sldId id="273" r:id="rId16"/>
    <p:sldId id="292" r:id="rId17"/>
    <p:sldId id="286" r:id="rId18"/>
    <p:sldId id="293" r:id="rId19"/>
  </p:sldIdLst>
  <p:sldSz cx="9144000" cy="6858000" type="screen4x3"/>
  <p:notesSz cx="6781800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  <a:srgbClr val="F6A8EB"/>
    <a:srgbClr val="FF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inimized" horzBarState="maximized">
    <p:restoredLeft sz="17976" autoAdjust="0"/>
    <p:restoredTop sz="94676" autoAdjust="0"/>
  </p:normalViewPr>
  <p:slideViewPr>
    <p:cSldViewPr>
      <p:cViewPr>
        <p:scale>
          <a:sx n="73" d="100"/>
          <a:sy n="73" d="100"/>
        </p:scale>
        <p:origin x="-2016" y="-4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>
        <c:manualLayout>
          <c:layoutTarget val="inner"/>
          <c:xMode val="edge"/>
          <c:yMode val="edge"/>
          <c:x val="0.1746095509167839"/>
          <c:y val="6.5831013547549014E-2"/>
          <c:w val="0.73277275467416259"/>
          <c:h val="0.67799845093718814"/>
        </c:manualLayout>
      </c:layout>
      <c:barChart>
        <c:barDir val="col"/>
        <c:grouping val="stacked"/>
        <c:ser>
          <c:idx val="0"/>
          <c:order val="0"/>
          <c:tx>
            <c:strRef>
              <c:f>Sheet1!$A$2</c:f>
              <c:strCache>
                <c:ptCount val="1"/>
                <c:pt idx="0">
                  <c:v>Бюджет Боковского сельского поселения</c:v>
                </c:pt>
              </c:strCache>
            </c:strRef>
          </c:tx>
          <c:cat>
            <c:strRef>
              <c:f>Sheet1!$B$1:$E$1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Sheet1!$B$2:$E$2</c:f>
              <c:numCache>
                <c:formatCode>General</c:formatCode>
                <c:ptCount val="4"/>
                <c:pt idx="0">
                  <c:v>7687.3</c:v>
                </c:pt>
                <c:pt idx="1">
                  <c:v>6926.8</c:v>
                </c:pt>
                <c:pt idx="2">
                  <c:v>6807.1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</c:strCache>
            </c:strRef>
          </c:tx>
          <c:cat>
            <c:strRef>
              <c:f>Sheet1!$B$1:$E$1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</c:numCache>
            </c:numRef>
          </c:val>
        </c:ser>
        <c:overlap val="100"/>
        <c:axId val="99714560"/>
        <c:axId val="99716096"/>
      </c:barChart>
      <c:catAx>
        <c:axId val="9971456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9716096"/>
        <c:crosses val="autoZero"/>
        <c:auto val="1"/>
        <c:lblAlgn val="ctr"/>
        <c:lblOffset val="100"/>
        <c:tickLblSkip val="1"/>
        <c:tickMarkSkip val="1"/>
      </c:catAx>
      <c:valAx>
        <c:axId val="99716096"/>
        <c:scaling>
          <c:orientation val="minMax"/>
        </c:scaling>
        <c:axPos val="l"/>
        <c:numFmt formatCode="#,##0" sourceLinked="0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9971456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Структура </a:t>
            </a:r>
            <a:r>
              <a:rPr lang="ru-RU" dirty="0"/>
              <a:t>налоговых доходов бюджета </a:t>
            </a:r>
            <a:r>
              <a:rPr lang="ru-RU" dirty="0" smtClean="0"/>
              <a:t>Отрадовского</a:t>
            </a:r>
            <a:r>
              <a:rPr lang="ru-RU" baseline="0" dirty="0" smtClean="0"/>
              <a:t> </a:t>
            </a:r>
            <a:r>
              <a:rPr lang="ru-RU" dirty="0" smtClean="0"/>
              <a:t>сельского поселения Азовского района 2017 </a:t>
            </a:r>
            <a:r>
              <a:rPr lang="ru-RU" dirty="0"/>
              <a:t>г.</a:t>
            </a:r>
          </a:p>
        </c:rich>
      </c:tx>
      <c:layout>
        <c:manualLayout>
          <c:xMode val="edge"/>
          <c:yMode val="edge"/>
          <c:x val="0.14605919003115275"/>
          <c:y val="0"/>
        </c:manualLayout>
      </c:layout>
      <c:spPr>
        <a:noFill/>
        <a:ln w="24848">
          <a:noFill/>
        </a:ln>
      </c:spPr>
    </c:title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налоговых доходов бюджета Боковского сельского поселения 2015 г.</c:v>
                </c:pt>
              </c:strCache>
            </c:strRef>
          </c:tx>
          <c:cat>
            <c:strRef>
              <c:f>Лист1!$A$2:$A$6</c:f>
              <c:strCache>
                <c:ptCount val="5"/>
                <c:pt idx="0">
                  <c:v>налоги на совокупный доход 21,9 %</c:v>
                </c:pt>
                <c:pt idx="1">
                  <c:v>НДФЛ 10,0 %</c:v>
                </c:pt>
                <c:pt idx="2">
                  <c:v>налоги на имущество 67,5 %</c:v>
                </c:pt>
                <c:pt idx="3">
                  <c:v>неналоговые 0 %</c:v>
                </c:pt>
                <c:pt idx="4">
                  <c:v>Гос.пошлина 0,6 %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8.6</c:v>
                </c:pt>
                <c:pt idx="1">
                  <c:v>10</c:v>
                </c:pt>
                <c:pt idx="2">
                  <c:v>71.2</c:v>
                </c:pt>
                <c:pt idx="3">
                  <c:v>0.9</c:v>
                </c:pt>
                <c:pt idx="4">
                  <c:v>1.6</c:v>
                </c:pt>
              </c:numCache>
            </c:numRef>
          </c:val>
        </c:ser>
        <c:firstSliceAng val="0"/>
      </c:pieChart>
      <c:spPr>
        <a:noFill/>
        <a:ln w="24848">
          <a:noFill/>
        </a:ln>
      </c:spPr>
    </c:plotArea>
    <c:legend>
      <c:legendPos val="r"/>
      <c:layout>
        <c:manualLayout>
          <c:xMode val="edge"/>
          <c:yMode val="edge"/>
          <c:x val="0.60924855491329521"/>
          <c:y val="0.14109347442680786"/>
          <c:w val="0.37803468208092506"/>
          <c:h val="0.80599647266314034"/>
        </c:manualLayout>
      </c:layout>
      <c:txPr>
        <a:bodyPr/>
        <a:lstStyle/>
        <a:p>
          <a:pPr>
            <a:defRPr sz="137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zero"/>
  </c:chart>
  <c:spPr>
    <a:noFill/>
    <a:ln>
      <a:noFill/>
    </a:ln>
  </c:spPr>
  <c:txPr>
    <a:bodyPr/>
    <a:lstStyle/>
    <a:p>
      <a:pPr>
        <a:defRPr sz="1761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solidFill>
          <a:schemeClr val="bg1">
            <a:lumMod val="85000"/>
          </a:schemeClr>
        </a:solidFill>
      </c:spPr>
    </c:floor>
    <c:plotArea>
      <c:layout>
        <c:manualLayout>
          <c:layoutTarget val="inner"/>
          <c:xMode val="edge"/>
          <c:yMode val="edge"/>
          <c:x val="6.8413045591523294E-2"/>
          <c:y val="4.4713540763351732E-2"/>
          <c:w val="0.91461164576650145"/>
          <c:h val="0.7478143536022793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0"/>
              <c:layout>
                <c:manualLayout>
                  <c:x val="2.5195365197517756E-2"/>
                  <c:y val="-4.1116005873715132E-2"/>
                </c:manualLayout>
              </c:layout>
              <c:showVal val="1"/>
            </c:dLbl>
            <c:dLbl>
              <c:idx val="1"/>
              <c:layout>
                <c:manualLayout>
                  <c:x val="3.4643968130525296E-2"/>
                  <c:y val="-4.1116005873715132E-2"/>
                </c:manualLayout>
              </c:layout>
              <c:showVal val="1"/>
            </c:dLbl>
            <c:dLbl>
              <c:idx val="2"/>
              <c:layout>
                <c:manualLayout>
                  <c:x val="2.3620887361721712E-2"/>
                  <c:y val="-3.8179148311306942E-2"/>
                </c:manualLayout>
              </c:layout>
              <c:showVal val="1"/>
            </c:dLbl>
            <c:dLbl>
              <c:idx val="3"/>
              <c:layout>
                <c:manualLayout>
                  <c:x val="2.3620887361721712E-2"/>
                  <c:y val="-2.3494860499265802E-2"/>
                </c:manualLayout>
              </c:layout>
              <c:showVal val="1"/>
            </c:dLbl>
            <c:numFmt formatCode="#,##0.0" sourceLinked="0"/>
            <c:spPr>
              <a:noFill/>
              <a:ln w="25415">
                <a:noFill/>
              </a:ln>
            </c:spPr>
            <c:txPr>
              <a:bodyPr/>
              <a:lstStyle/>
              <a:p>
                <a:pPr>
                  <a:defRPr sz="2001" b="1">
                    <a:latin typeface="+mj-lt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3"/>
                <c:pt idx="0">
                  <c:v>2017 год</c:v>
                </c:pt>
                <c:pt idx="1">
                  <c:v>2018 год</c:v>
                </c:pt>
                <c:pt idx="2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2504.1</c:v>
                </c:pt>
                <c:pt idx="1">
                  <c:v>1958.6</c:v>
                </c:pt>
                <c:pt idx="2">
                  <c:v>1771.5</c:v>
                </c:pt>
              </c:numCache>
            </c:numRef>
          </c:val>
        </c:ser>
        <c:gapWidth val="155"/>
        <c:gapDepth val="201"/>
        <c:shape val="box"/>
        <c:axId val="100456704"/>
        <c:axId val="98041856"/>
        <c:axId val="0"/>
      </c:bar3DChart>
      <c:catAx>
        <c:axId val="100456704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901" b="1">
                <a:latin typeface="+mj-lt"/>
              </a:defRPr>
            </a:pPr>
            <a:endParaRPr lang="ru-RU"/>
          </a:p>
        </c:txPr>
        <c:crossAx val="98041856"/>
        <c:crosses val="autoZero"/>
        <c:auto val="1"/>
        <c:lblAlgn val="ctr"/>
        <c:lblOffset val="100"/>
      </c:catAx>
      <c:valAx>
        <c:axId val="980418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latin typeface="+mj-lt"/>
              </a:defRPr>
            </a:pPr>
            <a:endParaRPr lang="ru-RU"/>
          </a:p>
        </c:txPr>
        <c:crossAx val="100456704"/>
        <c:crosses val="autoZero"/>
        <c:crossBetween val="between"/>
      </c:valAx>
      <c:spPr>
        <a:noFill/>
        <a:ln w="25415">
          <a:noFill/>
        </a:ln>
      </c:spPr>
    </c:plotArea>
    <c:legend>
      <c:legendPos val="r"/>
      <c:layout>
        <c:manualLayout>
          <c:xMode val="edge"/>
          <c:yMode val="edge"/>
          <c:x val="5.3066037735849121E-2"/>
          <c:y val="0.92241379310344829"/>
          <c:w val="0.89976415094339623"/>
          <c:h val="7.3275862068965428E-2"/>
        </c:manualLayout>
      </c:layout>
      <c:txPr>
        <a:bodyPr/>
        <a:lstStyle/>
        <a:p>
          <a:pPr>
            <a:defRPr sz="1701">
              <a:latin typeface="+mj-lt"/>
            </a:defRPr>
          </a:pPr>
          <a:endParaRPr lang="ru-RU"/>
        </a:p>
      </c:txPr>
    </c:legend>
    <c:plotVisOnly val="1"/>
    <c:dispBlanksAs val="gap"/>
  </c:chart>
  <c:spPr>
    <a:noFill/>
    <a:ln>
      <a:noFill/>
    </a:ln>
  </c:spPr>
  <c:txPr>
    <a:bodyPr/>
    <a:lstStyle/>
    <a:p>
      <a:pPr>
        <a:defRPr sz="1801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20"/>
      <c:rotY val="40"/>
      <c:depthPercent val="100"/>
      <c:rAngAx val="1"/>
    </c:view3D>
    <c:plotArea>
      <c:layout>
        <c:manualLayout>
          <c:layoutTarget val="inner"/>
          <c:xMode val="edge"/>
          <c:yMode val="edge"/>
          <c:x val="0.12460676259143133"/>
          <c:y val="3.1605840010422923E-2"/>
          <c:w val="0.5665434135048647"/>
          <c:h val="0.61893097355221161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Объем бюджетных ассигнований, тыс.рублей</c:v>
                </c:pt>
              </c:strCache>
            </c:strRef>
          </c:tx>
          <c:dLbls>
            <c:spPr>
              <a:gradFill rotWithShape="1">
                <a:gsLst>
                  <a:gs pos="0">
                    <a:schemeClr val="accent1">
                      <a:tint val="1000"/>
                      <a:satMod val="255000"/>
                    </a:schemeClr>
                  </a:gs>
                  <a:gs pos="55000">
                    <a:schemeClr val="accent1">
                      <a:tint val="12000"/>
                      <a:satMod val="255000"/>
                    </a:schemeClr>
                  </a:gs>
                  <a:gs pos="100000">
                    <a:schemeClr val="accent1">
                      <a:tint val="45000"/>
                      <a:satMod val="250000"/>
                    </a:schemeClr>
                  </a:gs>
                </a:gsLst>
                <a:path path="circle">
                  <a:fillToRect l="-40000" t="-90000" r="140000" b="190000"/>
                </a:path>
              </a:gradFill>
              <a:ln w="9672" cap="flat" cmpd="sng" algn="ctr">
                <a:solidFill>
                  <a:schemeClr val="accent1"/>
                </a:solidFill>
                <a:prstDash val="solid"/>
              </a:ln>
              <a:effectLst>
                <a:outerShdw blurRad="51500" dist="25400" dir="5400000" rotWithShape="0">
                  <a:srgbClr val="000000">
                    <a:alpha val="40000"/>
                  </a:srgbClr>
                </a:outerShdw>
              </a:effectLst>
            </c:spPr>
            <c:txPr>
              <a:bodyPr/>
              <a:lstStyle/>
              <a:p>
                <a:pPr>
                  <a:defRPr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Лист1!$A$2:$A$3</c:f>
              <c:strCache>
                <c:ptCount val="2"/>
                <c:pt idx="0">
                  <c:v>2017 год (муниципальные программы)</c:v>
                </c:pt>
                <c:pt idx="1">
                  <c:v>2019 год (муниципальные программы)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7459.8</c:v>
                </c:pt>
                <c:pt idx="1">
                  <c:v>6579.6</c:v>
                </c:pt>
              </c:numCache>
            </c:numRef>
          </c:val>
        </c:ser>
        <c:dLbls>
          <c:showVal val="1"/>
        </c:dLbls>
        <c:shape val="cylinder"/>
        <c:axId val="105776640"/>
        <c:axId val="105778176"/>
        <c:axId val="0"/>
      </c:bar3DChart>
      <c:catAx>
        <c:axId val="10577664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22"/>
            </a:pPr>
            <a:endParaRPr lang="ru-RU"/>
          </a:p>
        </c:txPr>
        <c:crossAx val="105778176"/>
        <c:crosses val="autoZero"/>
        <c:auto val="1"/>
        <c:lblAlgn val="ctr"/>
        <c:lblOffset val="100"/>
      </c:catAx>
      <c:valAx>
        <c:axId val="105778176"/>
        <c:scaling>
          <c:orientation val="minMax"/>
          <c:max val="10000"/>
          <c:min val="0"/>
        </c:scaling>
        <c:axPos val="l"/>
        <c:majorGridlines/>
        <c:numFmt formatCode="General" sourceLinked="1"/>
        <c:tickLblPos val="nextTo"/>
        <c:crossAx val="105776640"/>
        <c:crosses val="autoZero"/>
        <c:crossBetween val="between"/>
        <c:majorUnit val="1000"/>
      </c:valAx>
      <c:spPr>
        <a:noFill/>
        <a:ln w="25791">
          <a:noFill/>
        </a:ln>
      </c:spPr>
    </c:plotArea>
    <c:legend>
      <c:legendPos val="r"/>
      <c:layout>
        <c:manualLayout>
          <c:xMode val="edge"/>
          <c:yMode val="edge"/>
          <c:x val="0.71968854282536154"/>
          <c:y val="7.1786310517529234E-2"/>
          <c:w val="0.27030033370411582"/>
          <c:h val="0.14858096828046743"/>
        </c:manualLayout>
      </c:layout>
    </c:legend>
    <c:plotVisOnly val="1"/>
    <c:dispBlanksAs val="gap"/>
  </c:chart>
  <c:spPr>
    <a:noFill/>
    <a:ln>
      <a:noFill/>
    </a:ln>
  </c:spPr>
  <c:txPr>
    <a:bodyPr/>
    <a:lstStyle/>
    <a:p>
      <a:pPr>
        <a:defRPr sz="1828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0.29915</cdr:x>
      <cdr:y>0.1625</cdr:y>
    </cdr:from>
    <cdr:to>
      <cdr:x>0.37607</cdr:x>
      <cdr:y>0.22387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520280" y="936104"/>
          <a:ext cx="648072" cy="3535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1750" y="0"/>
            <a:ext cx="2938463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C3387B1-A8BE-42A5-8287-6ED88BA419A0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9638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7863" y="4714875"/>
            <a:ext cx="54260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1750" y="9428163"/>
            <a:ext cx="2938463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02EF599-AAFE-40CE-9669-B8E3AB41EE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883409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23907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2A3AF78-15B8-4BE7-9D74-5245EF954FAC}" type="slidenum">
              <a:rPr lang="ru-RU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2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3312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47F84A0-9B69-4310-89C1-F77A291885DB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7.xml"/><Relationship Id="rId1" Type="http://schemas.openxmlformats.org/officeDocument/2006/relationships/themeOverride" Target="../theme/themeOverride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88318C-2CAF-45E9-B061-2B3099425549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6AEE1-BB01-4356-9102-F1E62F6368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20561E-65A2-4892-9A1C-7E83D0AD7171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5EA6ED-EC64-4BED-B4FB-A11D27A0CC9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41E5A-97AC-43DF-BB2D-E077C5AF83A1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BDBE44-DA6F-4308-91F8-60BDB6DAC2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FDAD7274-DA7D-4F2D-823A-D9F7300E65D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8CC3920-C377-46E6-915C-882F0E06406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6086911-6C90-4F9B-B9A2-C56C1ABB530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C1C4D5B-ADFD-4D5C-B58B-F3CF41A0571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B528BE0-0CD4-47AB-AB82-425B8669D4B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6E48D23-7FA8-4A1A-BF8B-5432439FCA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71B6AA-B544-47F4-912F-A47547D6BE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B8C73FC-EE95-418C-9FA6-B160BEBD908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74BAE-1A97-48EE-A0D4-DE9FDF04EC11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44476C-3FB4-4FBE-AFE5-D45041064B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D8F8584-2BFA-4C0A-8855-1856F6ACA36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3B61E5-FB84-486F-BE60-E96686F83F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4C7EEE5-F83F-4A90-AA1F-A3B4993EA3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C789F99-996D-4E86-B08C-46BA39838F1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FDC6A67-2C6D-4E3A-940F-88012513549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8959096-4058-487F-8F1E-216CDB392D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F92D029-9C66-4E4B-9D14-1ABCA1B94AA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10AAAE2-5C6A-421A-9060-FE4C2DD94E6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D3DAB27-F886-4F73-9238-5E7F40E068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2054FBD-4706-4E90-9CE7-41A1C7F4D67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6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3C346B-5028-4067-8CF3-BBDAB3589EC1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A46B69-43C2-4C08-AADB-6FD17F956D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3987F21-15DC-4172-844F-445463CA45C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3E4E195-84CD-4E72-94CA-587033483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DA1D1F4-CFEB-4F1F-94E4-25E5739251A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C1D157-4792-465A-8082-58A3BE5EEC9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E5F6E64-A04C-4C4B-BDAD-2AEBF512169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D3EE1DCB-ECCE-4F57-8788-F58A628BEC6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E3282873-A415-4A61-9233-B0C792880E4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7E8665-BEF5-4515-BCA6-928EE03AE0A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64D8B44-3FB5-4C07-BAE9-A317B8F0E53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BEEAB66-046F-4912-A760-87B2EAEF4FC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5861CB-8408-404B-8095-11E708E31C7D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CA885-C74F-4B1B-8017-A08849A97B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59D0FA9-2D3B-43DD-AFF3-084AC6EA632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369A65D-28F7-4ACC-8AD1-DA412AB7911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01C77B0-47C7-41D8-BB90-3F6A33875D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7D78201-13E0-444A-9FDD-E7B1796B6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7C839A2-143F-4D41-BEBB-949BC9AC8B7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32F5915-C2BA-44EC-9EDF-AF2273BF498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6842856-0102-4A18-B5BC-08E3A83889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2FF4D8F1-72F8-4D2A-AEA5-7C414A8848D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C136D48-E5CE-464A-A07E-C489C13E0E0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7272931-D010-4E33-9F6C-CF8B64585DC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3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3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69881B-545C-4F0C-B49D-B42888CB329D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35101-DB24-47F4-AD18-F2D3A07A6A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4412006-9CCB-4F36-9084-A85B61BB79D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9DB7B6D-6C47-4843-80BC-4AB8DDCAA8D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5160122-C104-42E5-8E74-1A1C71E8A84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63A133-756D-4495-A0FA-C29918ED32F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35B5107-3FF1-42B5-9EF5-BAD9FE8EFB0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Прямоугольник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Прямоугольник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Прямоугольник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1" name="Скругленный прямоугольник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12" name="Скругленный прямоугольник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" name="Прямоугольник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Прямоугольник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5" name="Прямоугольник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90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800">
                <a:solidFill>
                  <a:prstClr val="white"/>
                </a:solidFill>
                <a:latin typeface="+mn-lt"/>
              </a:defRPr>
            </a:lvl1pPr>
          </a:lstStyle>
          <a:p>
            <a:pPr>
              <a:defRPr/>
            </a:pPr>
            <a:fld id="{E6D60540-BA82-4EE2-BCA0-5000D9A7BDD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0DBED2-638E-4B56-B5EE-9B775F226484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1A9680-D81E-49E5-B96A-CBBCDDAB0E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2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D7ECC39-5000-4470-888D-97BF0677EA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7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A2AD79C-1AF5-460E-8363-4C3AA3833604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B260ACB-AF93-43C0-B86C-A164D6BADE9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9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9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241370-9B8F-4CA1-B931-3CA0A9243DC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84D5B-1CBA-4096-B64D-4C5292016DF3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00543E-02DA-4E69-9A96-2F90781DDD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A7B60A7-F11A-42ED-90A7-11600011FBC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18B697-E623-4004-B0F8-D544A1AC2A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3C2CAA3-2389-4820-813E-FC492467953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7" y="1109163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dirty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11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9A3960E-B09B-46FD-A848-A8053ED6E681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7A733EB-A020-4DCB-B1E3-4DE6D983FDA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EC381C1-F5AD-4E06-8AA2-310E91BAF6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E51F181-3B35-4B55-8338-1F6F7469B82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828800"/>
            <a:ext cx="8229600" cy="4302125"/>
          </a:xfrm>
        </p:spPr>
        <p:txBody>
          <a:bodyPr>
            <a:normAutofit/>
          </a:bodyPr>
          <a:lstStyle/>
          <a:p>
            <a:pPr lvl="0"/>
            <a:endParaRPr lang="ru-RU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4209282-F964-4DFD-A2F0-B774BEB7F60C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2DC5B81-353E-4DB7-9AD1-255916F05C1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6A8FBC76-FF13-43FE-8DAB-693F66FCF1CA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2C153D5-1403-40FF-86A3-A5B5527A0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E53983C-DE3B-42F9-BD8D-A8DBDE59BA2A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C812FBE-C918-4899-B0EA-28782435BA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552BF08A-9781-4C67-B47E-7E30C45CAD6F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F0BB777C-0D2D-412C-B766-7530181E4B2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1895FF-5EA6-41D5-80CB-265FB08BCED9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4A688-4495-4AC9-8548-4B77367710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2F32DFB7-AD19-4BE0-A086-354C09C3A3AD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A5B9C2B-50A8-41FD-8463-DAAFAF667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38E7ABE4-C981-4CFC-A7E3-5D1379DB2C7C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D6E8953-D821-4146-A7D3-E85EE6B95E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911EE780-5802-4E61-B737-89269A62EC44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4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104AB644-7D76-4D23-8B48-C4937F96718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AC27A0CD-2B3E-420B-B2DC-72902622C2CC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494BFEEF-DCEB-449F-974D-5CBCACA0D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CFE0F49B-89A8-400A-910B-127340810B8F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C2B46C4-2FE1-4DCF-9281-2B3AC16ED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EF69AB67-8A33-4D6C-B6E7-060DB4C5FE80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01B83BF5-A8AC-48C1-A5D2-08A0C5AFA2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8E0B97B1-E600-4EB8-B9F6-117AD7EF11CB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prstClr val="black">
                    <a:lumMod val="50000"/>
                    <a:lumOff val="50000"/>
                  </a:prstClr>
                </a:solidFill>
              </a:defRPr>
            </a:lvl1pPr>
          </a:lstStyle>
          <a:p>
            <a:pPr>
              <a:defRPr/>
            </a:pPr>
            <a:fld id="{78B594BF-F432-4449-A987-000146E1E2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>
            <a:noAutofit/>
          </a:bodyPr>
          <a:lstStyle>
            <a:lvl1pPr algn="r">
              <a:defRPr sz="4200" b="1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6" name="Дата 30"/>
          <p:cNvSpPr>
            <a:spLocks noGrp="1"/>
          </p:cNvSpPr>
          <p:nvPr>
            <p:ph type="dt" sz="half" idx="10"/>
          </p:nvPr>
        </p:nvSpPr>
        <p:spPr>
          <a:xfrm>
            <a:off x="5870575" y="6557963"/>
            <a:ext cx="2003425" cy="227012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E88D322-4BF4-4789-9B08-BFD4021E1974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7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63"/>
            <a:ext cx="2927350" cy="228600"/>
          </a:xfrm>
        </p:spPr>
        <p:txBody>
          <a:bodyPr/>
          <a:lstStyle>
            <a:lvl1pPr>
              <a:defRPr lang="en-US"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350" y="6556375"/>
            <a:ext cx="588963" cy="228600"/>
          </a:xfrm>
        </p:spPr>
        <p:txBody>
          <a:bodyPr/>
          <a:lstStyle>
            <a:lvl1pPr>
              <a:defRPr lang="en-US">
                <a:solidFill>
                  <a:prstClr val="white"/>
                </a:solidFill>
              </a:defRPr>
            </a:lvl1pPr>
            <a:extLst/>
          </a:lstStyle>
          <a:p>
            <a:pPr>
              <a:defRPr/>
            </a:pPr>
            <a:fld id="{74A8DCDC-971D-422E-B7C2-6A7B7BA676A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anchor="t"/>
          <a:lstStyle>
            <a:lvl1pPr algn="r">
              <a:buNone/>
              <a:defRPr sz="4200" b="1" cap="all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400" y="6556375"/>
            <a:ext cx="2001838" cy="227013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0D731699-7BBA-473C-A0BA-731DE6B51619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138" y="6556375"/>
            <a:ext cx="2895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4175" y="6554788"/>
            <a:ext cx="587375" cy="228600"/>
          </a:xfr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5F3EB194-7ECB-4FC8-A63F-F7D2B874956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BF705A0E-2AE5-49B9-A4D4-E04509C1B171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9FCAEF19-D58B-4F2C-894D-7CEBB9C6D49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3" y="273053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21D10-7DD5-4D6C-942E-E82AB5AB897C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89BDD5-2875-45CE-986E-36513D90E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14E3F8EF-16E7-4989-A04D-A665C6253EDB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E0DB95A-BB4B-4188-9945-B3DB0254EB52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2BA39AC8-1A00-41C8-957D-33F11B962215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2357763E-CCB1-4939-9405-A6A1EE9E8F0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lIns="45720" tIns="0" rIns="0" bIns="0" spcCol="0" rtlCol="0" fromWordArt="0" forceAA="0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C1D8F5F5-41AD-49ED-A81E-C1429E80AB20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F580E65-24BD-490F-A4C9-96603DC3389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D4382E78-BCCC-4D05-8B26-748DBAD26E66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8E28810-81A2-4BCA-BD62-DFD175E7FAD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3388" y="6557963"/>
            <a:ext cx="2001837" cy="227012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fld id="{9280FF09-DA4F-4354-8ACA-DC271453B64C}" type="datetime1">
              <a:rPr lang="ru-RU"/>
              <a:pPr>
                <a:defRPr/>
              </a:pPr>
              <a:t>08.02.2017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375"/>
            <a:ext cx="3657600" cy="228600"/>
          </a:xfrm>
        </p:spPr>
        <p:txBody>
          <a:bodyPr/>
          <a:lstStyle>
            <a:lvl1pPr>
              <a:defRPr>
                <a:solidFill>
                  <a:srgbClr val="C0504D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750" y="6553200"/>
            <a:ext cx="587375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>
              <a:defRPr/>
            </a:pPr>
            <a:fld id="{3D9B3215-1F47-491C-AD98-A1E71E95A2B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3DF36-CBD3-42EF-9AD1-F55D7F7D2754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5ECDAC-3901-4393-8A12-3165570DA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theme" Target="../theme/theme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4.xml"/><Relationship Id="rId3" Type="http://schemas.openxmlformats.org/officeDocument/2006/relationships/slideLayout" Target="../slideLayouts/slideLayout79.xml"/><Relationship Id="rId7" Type="http://schemas.openxmlformats.org/officeDocument/2006/relationships/slideLayout" Target="../slideLayouts/slideLayout83.xml"/><Relationship Id="rId2" Type="http://schemas.openxmlformats.org/officeDocument/2006/relationships/slideLayout" Target="../slideLayouts/slideLayout78.xml"/><Relationship Id="rId1" Type="http://schemas.openxmlformats.org/officeDocument/2006/relationships/slideLayout" Target="../slideLayouts/slideLayout77.xml"/><Relationship Id="rId6" Type="http://schemas.openxmlformats.org/officeDocument/2006/relationships/slideLayout" Target="../slideLayouts/slideLayout82.xml"/><Relationship Id="rId5" Type="http://schemas.openxmlformats.org/officeDocument/2006/relationships/slideLayout" Target="../slideLayouts/slideLayout81.xml"/><Relationship Id="rId10" Type="http://schemas.openxmlformats.org/officeDocument/2006/relationships/image" Target="../media/image4.jpeg"/><Relationship Id="rId4" Type="http://schemas.openxmlformats.org/officeDocument/2006/relationships/slideLayout" Target="../slideLayouts/slideLayout80.xml"/><Relationship Id="rId9" Type="http://schemas.openxmlformats.org/officeDocument/2006/relationships/theme" Target="../theme/theme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C7B74E0-3903-49E5-8A9A-5B41FB46A259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B5849CA-D3CD-4081-A910-03E3722AF19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4" r:id="rId1"/>
    <p:sldLayoutId id="2147483983" r:id="rId2"/>
    <p:sldLayoutId id="2147483982" r:id="rId3"/>
    <p:sldLayoutId id="2147483981" r:id="rId4"/>
    <p:sldLayoutId id="2147483980" r:id="rId5"/>
    <p:sldLayoutId id="2147483979" r:id="rId6"/>
    <p:sldLayoutId id="2147483978" r:id="rId7"/>
    <p:sldLayoutId id="2147483977" r:id="rId8"/>
    <p:sldLayoutId id="2147483976" r:id="rId9"/>
    <p:sldLayoutId id="2147483975" r:id="rId10"/>
    <p:sldLayoutId id="214748397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332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33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08.02.2017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088C3C4-CCCD-4C43-8A48-96CF2CB63C4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639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664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08.02.2017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2EE0713-0BEC-449B-A409-ADF6DE6BB23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6" r:id="rId1"/>
    <p:sldLayoutId id="2147483997" r:id="rId2"/>
    <p:sldLayoutId id="2147483998" r:id="rId3"/>
    <p:sldLayoutId id="2147483999" r:id="rId4"/>
    <p:sldLayoutId id="2147484000" r:id="rId5"/>
    <p:sldLayoutId id="2147484001" r:id="rId6"/>
    <p:sldLayoutId id="2147484002" r:id="rId7"/>
    <p:sldLayoutId id="2147484003" r:id="rId8"/>
    <p:sldLayoutId id="2147484004" r:id="rId9"/>
    <p:sldLayoutId id="2147484005" r:id="rId10"/>
    <p:sldLayoutId id="2147484006" r:id="rId11"/>
    <p:sldLayoutId id="2147484007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951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39952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08.02.2017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18C07C96-27A8-4B7C-949F-961CE192CA3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8" r:id="rId1"/>
    <p:sldLayoutId id="2147484009" r:id="rId2"/>
    <p:sldLayoutId id="2147484010" r:id="rId3"/>
    <p:sldLayoutId id="2147484011" r:id="rId4"/>
    <p:sldLayoutId id="2147484012" r:id="rId5"/>
    <p:sldLayoutId id="2147484013" r:id="rId6"/>
    <p:sldLayoutId id="2147484014" r:id="rId7"/>
    <p:sldLayoutId id="2147484015" r:id="rId8"/>
    <p:sldLayoutId id="2147484016" r:id="rId9"/>
    <p:sldLayoutId id="2147484017" r:id="rId10"/>
    <p:sldLayoutId id="2147484018" r:id="rId11"/>
    <p:sldLayoutId id="214748401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6575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66576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08.02.2017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6E457C6-10A9-4627-9783-8409B493A67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33" r:id="rId2"/>
    <p:sldLayoutId id="2147484034" r:id="rId3"/>
    <p:sldLayoutId id="2147484035" r:id="rId4"/>
    <p:sldLayoutId id="2147484036" r:id="rId5"/>
    <p:sldLayoutId id="2147484037" r:id="rId6"/>
    <p:sldLayoutId id="2147484038" r:id="rId7"/>
    <p:sldLayoutId id="2147484039" r:id="rId8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9887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7988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fld id="{6F3D2DE1-ABB2-417D-9E97-A0B354CE6B71}" type="datetime1">
              <a:rPr lang="ru-RU"/>
              <a:pPr>
                <a:defRPr/>
              </a:pPr>
              <a:t>08.02.2017</a:t>
            </a:fld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rgbClr val="C0504D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7B018DC-2CB1-44DA-8A5D-AC51EFD2E0C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0" r:id="rId1"/>
    <p:sldLayoutId id="2147484041" r:id="rId2"/>
    <p:sldLayoutId id="2147484042" r:id="rId3"/>
    <p:sldLayoutId id="2147484043" r:id="rId4"/>
    <p:sldLayoutId id="2147484044" r:id="rId5"/>
    <p:sldLayoutId id="2147484045" r:id="rId6"/>
    <p:sldLayoutId id="2147484046" r:id="rId7"/>
    <p:sldLayoutId id="2147484047" r:id="rId8"/>
    <p:sldLayoutId id="2147484048" r:id="rId9"/>
    <p:sldLayoutId id="2147484049" r:id="rId10"/>
    <p:sldLayoutId id="2147484050" r:id="rId11"/>
    <p:sldLayoutId id="2147484051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eaLnBrk="0" fontAlgn="base" hangingPunct="0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eaLnBrk="0" fontAlgn="base" hangingPunct="0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318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448DD68-D14C-4D52-B1CB-6A6A8B1A2CBC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EC3FE6-F776-48D9-8EFC-0A73614ACB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52" r:id="rId1"/>
    <p:sldLayoutId id="2147484053" r:id="rId2"/>
    <p:sldLayoutId id="2147484054" r:id="rId3"/>
    <p:sldLayoutId id="2147484055" r:id="rId4"/>
    <p:sldLayoutId id="2147484056" r:id="rId5"/>
    <p:sldLayoutId id="2147484057" r:id="rId6"/>
    <p:sldLayoutId id="2147484058" r:id="rId7"/>
    <p:sldLayoutId id="2147484059" r:id="rId8"/>
    <p:sldLayoutId id="2147484060" r:id="rId9"/>
    <p:sldLayoutId id="2147484061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0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675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5478" name="Текст 30"/>
          <p:cNvSpPr>
            <a:spLocks noGrp="1"/>
          </p:cNvSpPr>
          <p:nvPr>
            <p:ph type="body" idx="1"/>
          </p:nvPr>
        </p:nvSpPr>
        <p:spPr bwMode="auto">
          <a:xfrm>
            <a:off x="457200" y="1609725"/>
            <a:ext cx="7239000" cy="4846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6563" y="6557963"/>
            <a:ext cx="2001837" cy="227012"/>
          </a:xfrm>
          <a:prstGeom prst="rect">
            <a:avLst/>
          </a:prstGeom>
        </p:spPr>
        <p:txBody>
          <a:bodyPr vert="horz" t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E68C104D-2A47-41BD-AC84-82399DD49AF4}" type="datetimeFigureOut">
              <a:rPr lang="ru-RU"/>
              <a:pPr>
                <a:defRPr/>
              </a:pPr>
              <a:t>08.02.2017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63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575" y="6556375"/>
            <a:ext cx="588963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100">
                <a:solidFill>
                  <a:schemeClr val="tx2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3FB11BDD-41BB-469D-992C-4571866068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2" r:id="rId1"/>
    <p:sldLayoutId id="2147484063" r:id="rId2"/>
    <p:sldLayoutId id="2147484064" r:id="rId3"/>
    <p:sldLayoutId id="2147484065" r:id="rId4"/>
    <p:sldLayoutId id="2147484066" r:id="rId5"/>
    <p:sldLayoutId id="2147484067" r:id="rId6"/>
    <p:sldLayoutId id="2147484068" r:id="rId7"/>
    <p:sldLayoutId id="2147484069" r:id="rId8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 b="1" kern="1200" cap="all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 b="1">
          <a:solidFill>
            <a:schemeClr val="tx1"/>
          </a:solidFill>
          <a:latin typeface="Trebuchet MS" pitchFamily="34" charset="0"/>
        </a:defRPr>
      </a:lvl9pPr>
      <a:extLst/>
    </p:titleStyle>
    <p:bodyStyle>
      <a:lvl1pPr marL="273050" indent="-273050" algn="l" rtl="0" eaLnBrk="0" fontAlgn="base" hangingPunct="0">
        <a:spcBef>
          <a:spcPts val="600"/>
        </a:spcBef>
        <a:spcAft>
          <a:spcPct val="0"/>
        </a:spcAft>
        <a:buClr>
          <a:schemeClr val="tx2"/>
        </a:buClr>
        <a:buSzPct val="73000"/>
        <a:buFont typeface="Wingdings 2" pitchFamily="18" charset="2"/>
        <a:buChar char="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20700" indent="-228600" algn="l" rtl="0" eaLnBrk="0" fontAlgn="base" hangingPunct="0">
        <a:spcBef>
          <a:spcPts val="5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"/>
        <a:defRPr sz="2300" kern="1200">
          <a:solidFill>
            <a:srgbClr val="6C6C6C"/>
          </a:solidFill>
          <a:latin typeface="+mn-lt"/>
          <a:ea typeface="+mn-ea"/>
          <a:cs typeface="+mn-cs"/>
        </a:defRPr>
      </a:lvl2pPr>
      <a:lvl3pPr marL="7588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60000"/>
        <a:buFont typeface="Wingdings" pitchFamily="2" charset="2"/>
        <a:buChar char="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4888" indent="-228600" algn="l" rtl="0" eaLnBrk="0" fontAlgn="base" hangingPunct="0">
        <a:spcBef>
          <a:spcPct val="20000"/>
        </a:spcBef>
        <a:spcAft>
          <a:spcPct val="0"/>
        </a:spcAft>
        <a:buClr>
          <a:srgbClr val="F9B639"/>
        </a:buClr>
        <a:buSzPct val="80000"/>
        <a:buFont typeface="Wingdings 2" pitchFamily="18" charset="2"/>
        <a:buChar char=""/>
        <a:defRPr sz="2000" kern="1200">
          <a:solidFill>
            <a:srgbClr val="6C6C6C"/>
          </a:solidFill>
          <a:latin typeface="+mn-lt"/>
          <a:ea typeface="+mn-ea"/>
          <a:cs typeface="+mn-cs"/>
        </a:defRPr>
      </a:lvl4pPr>
      <a:lvl5pPr marL="1279525" indent="-228600" algn="l" rtl="0" eaLnBrk="0" fontAlgn="base" hangingPunct="0">
        <a:spcBef>
          <a:spcPts val="400"/>
        </a:spcBef>
        <a:spcAft>
          <a:spcPct val="0"/>
        </a:spcAft>
        <a:buClr>
          <a:srgbClr val="F9B639"/>
        </a:buClr>
        <a:buSzPct val="70000"/>
        <a:buFont typeface="Wingdings" pitchFamily="2" charset="2"/>
        <a:buChar char="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4143375"/>
            <a:ext cx="8713788" cy="2308225"/>
          </a:xfrm>
        </p:spPr>
        <p:txBody>
          <a:bodyPr>
            <a:normAutofit/>
          </a:bodyPr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Бюджет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ru-RU" sz="35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Отрадовского сельского поселения Азовского района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ru-RU" sz="3100" b="1" dirty="0" smtClean="0">
                <a:solidFill>
                  <a:srgbClr val="44332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</a:rPr>
              <a:t>на 2017 год и на период 2018 и 2019 годов</a:t>
            </a:r>
          </a:p>
        </p:txBody>
      </p:sp>
      <p:pic>
        <p:nvPicPr>
          <p:cNvPr id="118786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1052513"/>
            <a:ext cx="2413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8787" name="AutoShape 7"/>
          <p:cNvSpPr>
            <a:spLocks noChangeArrowheads="1"/>
          </p:cNvSpPr>
          <p:nvPr/>
        </p:nvSpPr>
        <p:spPr bwMode="auto">
          <a:xfrm>
            <a:off x="755576" y="260350"/>
            <a:ext cx="7704856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dirty="0"/>
              <a:t>АДМИНИСТРАЦИЯ </a:t>
            </a:r>
            <a:r>
              <a:rPr lang="ru-RU" dirty="0" smtClean="0"/>
              <a:t>ОТРАДОВСКОГО </a:t>
            </a:r>
            <a:r>
              <a:rPr lang="ru-RU" dirty="0"/>
              <a:t>СЕЛЬСКОГО ПОСЕЛЕНИЯ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Отрадовского сельского поселения</a:t>
            </a:r>
            <a:endParaRPr lang="ru-RU" sz="9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</p:txBody>
      </p:sp>
      <p:sp>
        <p:nvSpPr>
          <p:cNvPr id="132099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FE6FCF9-E9A7-428D-B772-6C41E1FB488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z="1100">
              <a:solidFill>
                <a:schemeClr val="tx2"/>
              </a:solidFill>
            </a:endParaRPr>
          </a:p>
        </p:txBody>
      </p:sp>
      <p:graphicFrame>
        <p:nvGraphicFramePr>
          <p:cNvPr id="11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02080958"/>
              </p:ext>
            </p:extLst>
          </p:nvPr>
        </p:nvGraphicFramePr>
        <p:xfrm>
          <a:off x="392113" y="1920875"/>
          <a:ext cx="8791575" cy="5891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7" name="Прямая со стрелкой 6"/>
          <p:cNvCxnSpPr/>
          <p:nvPr/>
        </p:nvCxnSpPr>
        <p:spPr>
          <a:xfrm>
            <a:off x="3219450" y="3332163"/>
            <a:ext cx="817563" cy="142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 rot="521190">
            <a:off x="3122613" y="2851150"/>
            <a:ext cx="1011237" cy="37782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dirty="0" smtClean="0">
                <a:solidFill>
                  <a:srgbClr val="000000"/>
                </a:solidFill>
                <a:latin typeface="Trebuchet MS" pitchFamily="34" charset="0"/>
              </a:rPr>
              <a:t>-11,8 %</a:t>
            </a:r>
            <a:endParaRPr lang="ru-RU" dirty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9388" y="2443163"/>
            <a:ext cx="1152525" cy="307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1" i="1" dirty="0" err="1"/>
              <a:t>тыс.руб</a:t>
            </a:r>
            <a:r>
              <a:rPr lang="ru-RU" sz="1400" b="1" i="1" dirty="0"/>
              <a:t>.</a:t>
            </a:r>
          </a:p>
        </p:txBody>
      </p:sp>
      <p:sp>
        <p:nvSpPr>
          <p:cNvPr id="132110" name="AutoShape 14"/>
          <p:cNvSpPr>
            <a:spLocks noChangeArrowheads="1"/>
          </p:cNvSpPr>
          <p:nvPr/>
        </p:nvSpPr>
        <p:spPr bwMode="auto">
          <a:xfrm>
            <a:off x="755650" y="836613"/>
            <a:ext cx="7777163" cy="936625"/>
          </a:xfrm>
          <a:prstGeom prst="wedgeRoundRectCallout">
            <a:avLst>
              <a:gd name="adj1" fmla="val 9991"/>
              <a:gd name="adj2" fmla="val 35764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 i="1" dirty="0"/>
              <a:t>Объем бюджетных ассигнований на реализацию муниципальных</a:t>
            </a:r>
          </a:p>
          <a:p>
            <a:pPr algn="ctr"/>
            <a:r>
              <a:rPr lang="ru-RU" b="1" i="1" dirty="0"/>
              <a:t>программ в </a:t>
            </a:r>
            <a:r>
              <a:rPr lang="ru-RU" b="1" i="1" dirty="0" smtClean="0"/>
              <a:t>2017-2019 </a:t>
            </a:r>
            <a:r>
              <a:rPr lang="ru-RU" b="1" i="1" dirty="0"/>
              <a:t>годах</a:t>
            </a:r>
          </a:p>
        </p:txBody>
      </p:sp>
      <p:pic>
        <p:nvPicPr>
          <p:cNvPr id="132112" name="Picture 16" descr="1390316433_g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3860800"/>
            <a:ext cx="2736850" cy="27273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Номер слайда 3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C8E5C52-C410-45F0-A7F8-DEC0A8CE98E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ru-RU" dirty="0"/>
          </a:p>
        </p:txBody>
      </p:sp>
      <p:pic>
        <p:nvPicPr>
          <p:cNvPr id="135170" name="Picture 2" descr="C:\Documents and Settings\user\Документы\отправление почты\2014\май\фото слайд\Изображение 09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542925"/>
            <a:ext cx="9144000" cy="6315075"/>
          </a:xfrm>
        </p:spPr>
      </p:pic>
      <p:sp>
        <p:nvSpPr>
          <p:cNvPr id="6" name="Прямоугольник 5"/>
          <p:cNvSpPr/>
          <p:nvPr/>
        </p:nvSpPr>
        <p:spPr>
          <a:xfrm>
            <a:off x="5357813" y="0"/>
            <a:ext cx="3500437" cy="4572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12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Отрадовского</a:t>
            </a:r>
            <a:endParaRPr lang="ru-RU" sz="12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1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сельского поселения</a:t>
            </a:r>
          </a:p>
        </p:txBody>
      </p:sp>
      <p:pic>
        <p:nvPicPr>
          <p:cNvPr id="135172" name="Picture 2" descr="K:\ГО и ЧС\Диск И\ВАСЁК\Новая папка\фото благоустройство\Плотины Земцовского сельского поселения\Пономаревка\P61800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700" y="461963"/>
            <a:ext cx="9144000" cy="6396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5173" name="TextBox 1"/>
          <p:cNvSpPr txBox="1">
            <a:spLocks noChangeArrowheads="1"/>
          </p:cNvSpPr>
          <p:nvPr/>
        </p:nvSpPr>
        <p:spPr bwMode="auto">
          <a:xfrm>
            <a:off x="4572000" y="4724400"/>
            <a:ext cx="1841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Georgia" pitchFamily="18" charset="0"/>
            </a:endParaRPr>
          </a:p>
        </p:txBody>
      </p:sp>
      <p:sp>
        <p:nvSpPr>
          <p:cNvPr id="3" name="Круглая лента лицом вверх 2"/>
          <p:cNvSpPr/>
          <p:nvPr/>
        </p:nvSpPr>
        <p:spPr>
          <a:xfrm>
            <a:off x="107950" y="3990975"/>
            <a:ext cx="8750300" cy="2867025"/>
          </a:xfrm>
          <a:prstGeom prst="ellipseRibbon2">
            <a:avLst/>
          </a:prstGeom>
          <a:solidFill>
            <a:schemeClr val="accent1">
              <a:alpha val="31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i="1" dirty="0">
                <a:solidFill>
                  <a:srgbClr val="FFFFFF"/>
                </a:solidFill>
                <a:latin typeface="Decorlz"/>
              </a:rPr>
              <a:t>Бюджет </a:t>
            </a:r>
            <a:r>
              <a:rPr lang="ru-RU" sz="1200" i="1" dirty="0" smtClean="0">
                <a:solidFill>
                  <a:srgbClr val="FFFFFF"/>
                </a:solidFill>
                <a:latin typeface="Decorlz"/>
              </a:rPr>
              <a:t>Отрадовского </a:t>
            </a:r>
            <a:r>
              <a:rPr lang="ru-RU" sz="1200" i="1" dirty="0">
                <a:solidFill>
                  <a:srgbClr val="FFFFFF"/>
                </a:solidFill>
                <a:latin typeface="Decorlz"/>
              </a:rPr>
              <a:t>сельского поселения </a:t>
            </a:r>
            <a:r>
              <a:rPr lang="ru-RU" sz="1200" i="1" dirty="0" smtClean="0">
                <a:solidFill>
                  <a:srgbClr val="FFFFFF"/>
                </a:solidFill>
                <a:latin typeface="Decorlz"/>
              </a:rPr>
              <a:t> Азовского района на 2017-2019 </a:t>
            </a:r>
            <a:r>
              <a:rPr lang="ru-RU" sz="1200" i="1" dirty="0">
                <a:solidFill>
                  <a:srgbClr val="FFFFFF"/>
                </a:solidFill>
                <a:latin typeface="Decorlz"/>
              </a:rPr>
              <a:t>годы создает дополнительные условия для выполнения поставленных Президентом России, Губернатором </a:t>
            </a:r>
            <a:r>
              <a:rPr lang="ru-RU" sz="1200" i="1" dirty="0" smtClean="0">
                <a:solidFill>
                  <a:srgbClr val="FFFFFF"/>
                </a:solidFill>
                <a:latin typeface="Decorlz"/>
              </a:rPr>
              <a:t> </a:t>
            </a:r>
            <a:r>
              <a:rPr lang="ru-RU" sz="1200" i="1" dirty="0">
                <a:solidFill>
                  <a:srgbClr val="FFFFFF"/>
                </a:solidFill>
                <a:latin typeface="Decorlz"/>
              </a:rPr>
              <a:t>Р</a:t>
            </a:r>
            <a:r>
              <a:rPr lang="ru-RU" sz="1200" i="1" dirty="0" smtClean="0">
                <a:solidFill>
                  <a:srgbClr val="FFFFFF"/>
                </a:solidFill>
                <a:latin typeface="Decorlz"/>
              </a:rPr>
              <a:t>остовской области , </a:t>
            </a:r>
            <a:r>
              <a:rPr lang="ru-RU" sz="1200" i="1" dirty="0">
                <a:solidFill>
                  <a:srgbClr val="FFFFFF"/>
                </a:solidFill>
                <a:latin typeface="Decorlz"/>
              </a:rPr>
              <a:t>Главой сельского поселения стратегических задач в секторах муниципальной ответственности</a:t>
            </a:r>
            <a:r>
              <a:rPr lang="ru-RU" sz="1200" dirty="0">
                <a:solidFill>
                  <a:srgbClr val="FFFFFF"/>
                </a:solidFill>
                <a:latin typeface="Decorlz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28" name="Picture 20" descr="rostovska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80063" y="4924425"/>
            <a:ext cx="19050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Отрадовского</a:t>
            </a:r>
            <a:endParaRPr lang="ru-RU" sz="9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19810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6F08BC5-A5A3-414F-9FD8-C9A0EE97E7DE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3" name="Овал 2"/>
          <p:cNvSpPr>
            <a:spLocks noChangeArrowheads="1"/>
          </p:cNvSpPr>
          <p:nvPr/>
        </p:nvSpPr>
        <p:spPr bwMode="auto">
          <a:xfrm>
            <a:off x="2809875" y="3343275"/>
            <a:ext cx="3168650" cy="3068638"/>
          </a:xfrm>
          <a:prstGeom prst="ellipse">
            <a:avLst/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177800" y="692150"/>
            <a:ext cx="2879725" cy="1062037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179388" y="2565400"/>
            <a:ext cx="2162175" cy="2807816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2" name="Скругленный прямоугольник 11"/>
          <p:cNvSpPr>
            <a:spLocks noChangeArrowheads="1"/>
          </p:cNvSpPr>
          <p:nvPr/>
        </p:nvSpPr>
        <p:spPr bwMode="auto">
          <a:xfrm>
            <a:off x="6588125" y="3500438"/>
            <a:ext cx="2365375" cy="1549400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9815" name="TextBox 12"/>
          <p:cNvSpPr txBox="1">
            <a:spLocks noChangeArrowheads="1"/>
          </p:cNvSpPr>
          <p:nvPr/>
        </p:nvSpPr>
        <p:spPr bwMode="auto">
          <a:xfrm>
            <a:off x="6796088" y="3716338"/>
            <a:ext cx="202406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Муниципальные программы 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Отрадовского сельского </a:t>
            </a: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поселения</a:t>
            </a:r>
          </a:p>
        </p:txBody>
      </p:sp>
      <p:sp>
        <p:nvSpPr>
          <p:cNvPr id="119816" name="TextBox 14"/>
          <p:cNvSpPr txBox="1">
            <a:spLocks noChangeArrowheads="1"/>
          </p:cNvSpPr>
          <p:nvPr/>
        </p:nvSpPr>
        <p:spPr bwMode="auto">
          <a:xfrm>
            <a:off x="250825" y="2708275"/>
            <a:ext cx="2017713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Прогноз</a:t>
            </a:r>
          </a:p>
          <a:p>
            <a:pPr algn="ctr"/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социально-</a:t>
            </a:r>
          </a:p>
          <a:p>
            <a:pPr algn="ctr"/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экономического</a:t>
            </a:r>
          </a:p>
          <a:p>
            <a:pPr algn="ctr"/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развития</a:t>
            </a:r>
          </a:p>
          <a:p>
            <a:pPr algn="ctr"/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Отрадовского </a:t>
            </a: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сельского</a:t>
            </a:r>
            <a:r>
              <a:rPr lang="ru-RU" sz="1400" b="1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поселения на 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2017-2019 </a:t>
            </a: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годы</a:t>
            </a:r>
          </a:p>
          <a:p>
            <a:pPr algn="ctr"/>
            <a:endParaRPr lang="ru-RU" sz="1600" dirty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19817" name="TextBox 15"/>
          <p:cNvSpPr txBox="1">
            <a:spLocks noChangeArrowheads="1"/>
          </p:cNvSpPr>
          <p:nvPr/>
        </p:nvSpPr>
        <p:spPr bwMode="auto">
          <a:xfrm>
            <a:off x="319088" y="766763"/>
            <a:ext cx="2609850" cy="523220"/>
          </a:xfrm>
          <a:prstGeom prst="rect">
            <a:avLst/>
          </a:prstGeom>
          <a:solidFill>
            <a:schemeClr val="folHlink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Бюджетное послание</a:t>
            </a:r>
          </a:p>
          <a:p>
            <a:pPr algn="ctr"/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Президента 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РФ»</a:t>
            </a:r>
            <a:endParaRPr lang="ru-RU" sz="1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9818" name="TextBox 17"/>
          <p:cNvSpPr txBox="1">
            <a:spLocks noChangeArrowheads="1"/>
          </p:cNvSpPr>
          <p:nvPr/>
        </p:nvSpPr>
        <p:spPr bwMode="auto">
          <a:xfrm>
            <a:off x="3257550" y="3613150"/>
            <a:ext cx="2303463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Основа формирования</a:t>
            </a:r>
          </a:p>
          <a:p>
            <a:pPr algn="ctr"/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проекта бюджета 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Отрадовского </a:t>
            </a: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сельского поселения</a:t>
            </a:r>
          </a:p>
          <a:p>
            <a:pPr algn="ctr"/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Азовского </a:t>
            </a: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района на 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 и плановый период 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2018 </a:t>
            </a: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2019 </a:t>
            </a: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sp>
        <p:nvSpPr>
          <p:cNvPr id="10" name="Скругленный прямоугольник 9"/>
          <p:cNvSpPr>
            <a:spLocks noChangeArrowheads="1"/>
          </p:cNvSpPr>
          <p:nvPr/>
        </p:nvSpPr>
        <p:spPr bwMode="auto">
          <a:xfrm>
            <a:off x="3203575" y="549275"/>
            <a:ext cx="2381250" cy="2016125"/>
          </a:xfrm>
          <a:prstGeom prst="roundRect">
            <a:avLst>
              <a:gd name="adj" fmla="val 16667"/>
            </a:avLst>
          </a:prstGeom>
          <a:solidFill>
            <a:schemeClr val="folHlink"/>
          </a:solidFill>
          <a:ln w="40000" algn="ctr">
            <a:solidFill>
              <a:srgbClr val="862A4A"/>
            </a:solidFill>
            <a:round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119820" name="TextBox 16"/>
          <p:cNvSpPr txBox="1">
            <a:spLocks noChangeArrowheads="1"/>
          </p:cNvSpPr>
          <p:nvPr/>
        </p:nvSpPr>
        <p:spPr bwMode="auto">
          <a:xfrm>
            <a:off x="3073400" y="766763"/>
            <a:ext cx="2597150" cy="1159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36000">
            <a:spAutoFit/>
          </a:bodyPr>
          <a:lstStyle/>
          <a:p>
            <a:pPr algn="ctr"/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Основные направления бюджетной и налоговой политики 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Отрадовского </a:t>
            </a:r>
            <a:r>
              <a:rPr lang="ru-RU" sz="1400" dirty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сельского поселения на </a:t>
            </a:r>
            <a:r>
              <a:rPr lang="ru-RU" sz="1400" dirty="0" smtClean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2017-2019 годы</a:t>
            </a:r>
            <a:endParaRPr lang="ru-RU" sz="1400" dirty="0">
              <a:solidFill>
                <a:srgbClr val="FFFF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Стрелка вниз 19"/>
          <p:cNvSpPr>
            <a:spLocks noChangeArrowheads="1"/>
          </p:cNvSpPr>
          <p:nvPr/>
        </p:nvSpPr>
        <p:spPr bwMode="auto">
          <a:xfrm rot="3756982">
            <a:off x="5720556" y="3534569"/>
            <a:ext cx="506413" cy="1120775"/>
          </a:xfrm>
          <a:prstGeom prst="downArrow">
            <a:avLst>
              <a:gd name="adj1" fmla="val 50000"/>
              <a:gd name="adj2" fmla="val 50001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rot="10800000"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1" name="Стрелка вниз 20"/>
          <p:cNvSpPr>
            <a:spLocks noChangeArrowheads="1"/>
          </p:cNvSpPr>
          <p:nvPr/>
        </p:nvSpPr>
        <p:spPr bwMode="auto">
          <a:xfrm rot="-2003189">
            <a:off x="2532063" y="2198688"/>
            <a:ext cx="506412" cy="165735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2" name="Стрелка вниз 21"/>
          <p:cNvSpPr>
            <a:spLocks noChangeArrowheads="1"/>
          </p:cNvSpPr>
          <p:nvPr/>
        </p:nvSpPr>
        <p:spPr bwMode="auto">
          <a:xfrm rot="-3807078">
            <a:off x="2494326" y="4049241"/>
            <a:ext cx="506413" cy="948197"/>
          </a:xfrm>
          <a:prstGeom prst="downArrow">
            <a:avLst>
              <a:gd name="adj1" fmla="val 50000"/>
              <a:gd name="adj2" fmla="val 50003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vert="eaVert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sp>
        <p:nvSpPr>
          <p:cNvPr id="23" name="Стрелка вниз 22"/>
          <p:cNvSpPr>
            <a:spLocks noChangeArrowheads="1"/>
          </p:cNvSpPr>
          <p:nvPr/>
        </p:nvSpPr>
        <p:spPr bwMode="auto">
          <a:xfrm rot="-1442589">
            <a:off x="3904074" y="2635230"/>
            <a:ext cx="506412" cy="768350"/>
          </a:xfrm>
          <a:prstGeom prst="downArrow">
            <a:avLst>
              <a:gd name="adj1" fmla="val 50000"/>
              <a:gd name="adj2" fmla="val 49999"/>
            </a:avLst>
          </a:prstGeom>
          <a:solidFill>
            <a:schemeClr val="folHlink"/>
          </a:solidFill>
          <a:ln w="40000" algn="ctr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prstClr val="white"/>
              </a:solidFill>
              <a:latin typeface="+mn-lt"/>
            </a:endParaRPr>
          </a:p>
        </p:txBody>
      </p:sp>
      <p:pic>
        <p:nvPicPr>
          <p:cNvPr id="119825" name="Picture 2" descr="K:\ГО и ЧС\Диск И\ВАСЁК\Новая папка\фотки м\докзем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325" y="692150"/>
            <a:ext cx="2413000" cy="254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5753100" y="130175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Отрадовского сельского </a:t>
            </a:r>
            <a:r>
              <a:rPr lang="ru-RU" sz="900" b="1" dirty="0">
                <a:solidFill>
                  <a:srgbClr val="87439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поселения</a:t>
            </a:r>
          </a:p>
        </p:txBody>
      </p:sp>
      <p:sp>
        <p:nvSpPr>
          <p:cNvPr id="120835" name="Номер слайда 8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23CEA8-7EDB-47F4-A18A-5A2D20B0B2B9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0836" name="Rectangle 7"/>
          <p:cNvSpPr>
            <a:spLocks noChangeArrowheads="1"/>
          </p:cNvSpPr>
          <p:nvPr/>
        </p:nvSpPr>
        <p:spPr bwMode="auto">
          <a:xfrm>
            <a:off x="684213" y="620713"/>
            <a:ext cx="7993062" cy="12033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/>
              <a:t>БЮДЖЕТ НА </a:t>
            </a:r>
            <a:r>
              <a:rPr lang="ru-RU" b="1" dirty="0" smtClean="0"/>
              <a:t>2017 </a:t>
            </a:r>
            <a:r>
              <a:rPr lang="ru-RU" b="1" dirty="0"/>
              <a:t>ГОД И ПЛАНОВЫЙ ПЕРИОД </a:t>
            </a:r>
            <a:r>
              <a:rPr lang="ru-RU" b="1" dirty="0" smtClean="0"/>
              <a:t>2018 И 2019 </a:t>
            </a:r>
            <a:r>
              <a:rPr lang="ru-RU" b="1" dirty="0"/>
              <a:t>ГОДОВ </a:t>
            </a:r>
          </a:p>
          <a:p>
            <a:pPr algn="ctr"/>
            <a:r>
              <a:rPr lang="ru-RU" b="1" dirty="0"/>
              <a:t>НАПРАВЛЕН НА РЕШЕНИЕ СЛЕДУЮЩИХ КЛЮЧЕВЫХ ЗАДАЧ:</a:t>
            </a:r>
          </a:p>
        </p:txBody>
      </p:sp>
      <p:grpSp>
        <p:nvGrpSpPr>
          <p:cNvPr id="120841" name="Group 9"/>
          <p:cNvGrpSpPr>
            <a:grpSpLocks/>
          </p:cNvGrpSpPr>
          <p:nvPr/>
        </p:nvGrpSpPr>
        <p:grpSpPr bwMode="auto">
          <a:xfrm>
            <a:off x="323850" y="1916113"/>
            <a:ext cx="8640763" cy="865187"/>
            <a:chOff x="204" y="1162"/>
            <a:chExt cx="5443" cy="590"/>
          </a:xfrm>
        </p:grpSpPr>
        <p:sp>
          <p:nvSpPr>
            <p:cNvPr id="120839" name="Rectangle 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0" name="AutoShape 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 dirty="0"/>
                <a:t>Обеспечение устойчивости и сбалансированности бюджетной системы в целях </a:t>
              </a:r>
            </a:p>
            <a:p>
              <a:pPr algn="ctr"/>
              <a:r>
                <a:rPr lang="ru-RU" sz="1400" b="1" dirty="0"/>
                <a:t>гарантированного исполнения действующих и принимаемых расходных обязательств</a:t>
              </a:r>
              <a:r>
                <a:rPr lang="ru-RU" dirty="0"/>
                <a:t> </a:t>
              </a:r>
            </a:p>
          </p:txBody>
        </p:sp>
      </p:grpSp>
      <p:grpSp>
        <p:nvGrpSpPr>
          <p:cNvPr id="120842" name="Group 10"/>
          <p:cNvGrpSpPr>
            <a:grpSpLocks/>
          </p:cNvGrpSpPr>
          <p:nvPr/>
        </p:nvGrpSpPr>
        <p:grpSpPr bwMode="auto">
          <a:xfrm>
            <a:off x="323850" y="2852738"/>
            <a:ext cx="8640763" cy="865187"/>
            <a:chOff x="204" y="1162"/>
            <a:chExt cx="5443" cy="590"/>
          </a:xfrm>
        </p:grpSpPr>
        <p:sp>
          <p:nvSpPr>
            <p:cNvPr id="120843" name="Rectangle 11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4" name="AutoShape 12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 dirty="0"/>
                <a:t>Повышение эффективности бюджетной политики, в том числе за счет роста </a:t>
              </a:r>
            </a:p>
            <a:p>
              <a:pPr algn="ctr"/>
              <a:r>
                <a:rPr lang="ru-RU" sz="1400" b="1" dirty="0"/>
                <a:t>эффективности бюджетных расходов, обеспечения адресности </a:t>
              </a:r>
            </a:p>
            <a:p>
              <a:pPr algn="ctr"/>
              <a:r>
                <a:rPr lang="ru-RU" sz="1400" b="1" dirty="0"/>
                <a:t>социальной помощи, проведения структурных реформ в социальной сфере </a:t>
              </a:r>
            </a:p>
          </p:txBody>
        </p:sp>
      </p:grpSp>
      <p:grpSp>
        <p:nvGrpSpPr>
          <p:cNvPr id="120845" name="Group 13" descr="иоро"/>
          <p:cNvGrpSpPr>
            <a:grpSpLocks/>
          </p:cNvGrpSpPr>
          <p:nvPr/>
        </p:nvGrpSpPr>
        <p:grpSpPr bwMode="auto">
          <a:xfrm>
            <a:off x="323850" y="3789363"/>
            <a:ext cx="8640763" cy="865187"/>
            <a:chOff x="204" y="1162"/>
            <a:chExt cx="5443" cy="590"/>
          </a:xfrm>
        </p:grpSpPr>
        <p:sp>
          <p:nvSpPr>
            <p:cNvPr id="120846" name="Rectangle 14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47" name="AutoShape 15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 dirty="0"/>
                <a:t>Соответствие финансовых возможностей </a:t>
              </a:r>
              <a:r>
                <a:rPr lang="ru-RU" sz="1400" b="1" dirty="0" smtClean="0"/>
                <a:t>Отрадовского </a:t>
              </a:r>
              <a:r>
                <a:rPr lang="ru-RU" sz="1400" b="1" dirty="0"/>
                <a:t>сельского поселения</a:t>
              </a:r>
            </a:p>
            <a:p>
              <a:pPr algn="ctr"/>
              <a:r>
                <a:rPr lang="ru-RU" sz="1400" b="1" dirty="0"/>
                <a:t>ключевым направлениям развития </a:t>
              </a:r>
            </a:p>
          </p:txBody>
        </p:sp>
      </p:grpSp>
      <p:grpSp>
        <p:nvGrpSpPr>
          <p:cNvPr id="120848" name="Group 16"/>
          <p:cNvGrpSpPr>
            <a:grpSpLocks/>
          </p:cNvGrpSpPr>
          <p:nvPr/>
        </p:nvGrpSpPr>
        <p:grpSpPr bwMode="auto">
          <a:xfrm>
            <a:off x="323850" y="4724400"/>
            <a:ext cx="8640763" cy="865188"/>
            <a:chOff x="204" y="1162"/>
            <a:chExt cx="5443" cy="590"/>
          </a:xfrm>
        </p:grpSpPr>
        <p:sp>
          <p:nvSpPr>
            <p:cNvPr id="120849" name="Rectangle 17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0" name="AutoShape 18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Повышение роли бюджетной политики для поддержки экономического роста</a:t>
              </a:r>
              <a:r>
                <a:rPr lang="ru-RU"/>
                <a:t> </a:t>
              </a:r>
            </a:p>
          </p:txBody>
        </p:sp>
      </p:grpSp>
      <p:grpSp>
        <p:nvGrpSpPr>
          <p:cNvPr id="120851" name="Group 19"/>
          <p:cNvGrpSpPr>
            <a:grpSpLocks/>
          </p:cNvGrpSpPr>
          <p:nvPr/>
        </p:nvGrpSpPr>
        <p:grpSpPr bwMode="auto">
          <a:xfrm>
            <a:off x="323850" y="5661025"/>
            <a:ext cx="8640763" cy="865188"/>
            <a:chOff x="204" y="1162"/>
            <a:chExt cx="5443" cy="590"/>
          </a:xfrm>
        </p:grpSpPr>
        <p:sp>
          <p:nvSpPr>
            <p:cNvPr id="120852" name="Rectangle 20"/>
            <p:cNvSpPr>
              <a:spLocks noChangeArrowheads="1"/>
            </p:cNvSpPr>
            <p:nvPr/>
          </p:nvSpPr>
          <p:spPr bwMode="auto">
            <a:xfrm>
              <a:off x="204" y="1253"/>
              <a:ext cx="5443" cy="408"/>
            </a:xfrm>
            <a:prstGeom prst="rect">
              <a:avLst/>
            </a:prstGeom>
            <a:solidFill>
              <a:srgbClr val="FFFF00">
                <a:alpha val="28000"/>
              </a:srgbClr>
            </a:solidFill>
            <a:ln w="50800">
              <a:solidFill>
                <a:srgbClr val="00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20853" name="AutoShape 21"/>
            <p:cNvSpPr>
              <a:spLocks noChangeArrowheads="1"/>
            </p:cNvSpPr>
            <p:nvPr/>
          </p:nvSpPr>
          <p:spPr bwMode="auto">
            <a:xfrm>
              <a:off x="295" y="1162"/>
              <a:ext cx="5261" cy="590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r>
                <a:rPr lang="ru-RU" sz="1400" b="1"/>
                <a:t>Повышение прозрачности и открытости бюджетного процесса</a:t>
              </a:r>
            </a:p>
          </p:txBody>
        </p:sp>
      </p:grp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8" name="Picture 4" descr="D:\Users\Volzhenina\Desktop\ДЛЯ СЛАЙДОВ\budg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48680"/>
            <a:ext cx="1728192" cy="1728192"/>
          </a:xfrm>
          <a:prstGeom prst="rect">
            <a:avLst/>
          </a:prstGeom>
          <a:noFill/>
          <a:effectLst>
            <a:softEdge rad="127000"/>
          </a:effectLst>
        </p:spPr>
      </p:pic>
      <p:sp>
        <p:nvSpPr>
          <p:cNvPr id="552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835150" y="644525"/>
            <a:ext cx="7094538" cy="1284288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параметры решения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«О бюджете Отрадовского сельского поселения Азовского района на 2017 год и плановый период 2018 и 2019 годов»</a:t>
            </a:r>
          </a:p>
        </p:txBody>
      </p:sp>
      <p:graphicFrame>
        <p:nvGraphicFramePr>
          <p:cNvPr id="121910" name="Group 5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xmlns="" val="3456169769"/>
              </p:ext>
            </p:extLst>
          </p:nvPr>
        </p:nvGraphicFramePr>
        <p:xfrm>
          <a:off x="595313" y="2349500"/>
          <a:ext cx="8297862" cy="4011614"/>
        </p:xfrm>
        <a:graphic>
          <a:graphicData uri="http://schemas.openxmlformats.org/drawingml/2006/table">
            <a:tbl>
              <a:tblPr/>
              <a:tblGrid>
                <a:gridCol w="4257593"/>
                <a:gridCol w="1371452"/>
                <a:gridCol w="1369806"/>
                <a:gridCol w="1299011"/>
              </a:tblGrid>
              <a:tr h="2921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9CDE5"/>
                    </a:solidFill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Доходы,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7687,3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6926,8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6807,1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из них: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bg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endParaRPr kumimoji="0" lang="ru-RU" sz="2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Налоговые и неналоговые доходы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5183,2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4968,2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5035,6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Безвозмездные поступления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2504,1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1958,6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1771,5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9913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Расходы, всего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7687,3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6926,8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6807,1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2100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III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Дефицит (-), профицит (+)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70C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3075">
                <a:tc>
                  <a:txBody>
                    <a:bodyPr/>
                    <a:lstStyle/>
                    <a:p>
                      <a:pPr marL="469900" marR="0" lvl="0" indent="-469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VI</a:t>
                      </a:r>
                      <a:r>
                        <a:rPr kumimoji="0" 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. Источники финансирования дефицита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 Cyr"/>
                        <a:ea typeface="Arial Cyr"/>
                        <a:cs typeface="Arial Cyr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469900" marR="0" lvl="0" indent="-469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 Cyr"/>
                          <a:ea typeface="Arial Cyr"/>
                          <a:cs typeface="Arial Cyr"/>
                        </a:rPr>
                        <a:t>0,0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1906" name="Text Box 116"/>
          <p:cNvSpPr txBox="1">
            <a:spLocks noChangeArrowheads="1"/>
          </p:cNvSpPr>
          <p:nvPr/>
        </p:nvSpPr>
        <p:spPr bwMode="auto">
          <a:xfrm>
            <a:off x="7380288" y="1916113"/>
            <a:ext cx="1512887" cy="334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53100" y="119063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Адиинистрация</a:t>
            </a: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 </a:t>
            </a:r>
            <a:r>
              <a:rPr lang="ru-RU" sz="9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Отрадовского</a:t>
            </a:r>
            <a:endParaRPr lang="ru-RU" sz="9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1908" name="Номер слайда 10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E6040A1-0FDA-4A26-8CF8-11AEE39F5DDC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3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xmlns="" val="2618122963"/>
              </p:ext>
            </p:extLst>
          </p:nvPr>
        </p:nvGraphicFramePr>
        <p:xfrm>
          <a:off x="112712" y="1916832"/>
          <a:ext cx="9210676" cy="4714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Номер слайда 33"/>
          <p:cNvSpPr>
            <a:spLocks noGrp="1"/>
          </p:cNvSpPr>
          <p:nvPr>
            <p:ph type="sldNum" sz="quarter" idx="12"/>
          </p:nvPr>
        </p:nvSpPr>
        <p:spPr bwMode="auto">
          <a:xfrm>
            <a:off x="6251575" y="6556375"/>
            <a:ext cx="588963" cy="228600"/>
          </a:xfrm>
          <a:ln>
            <a:miter lim="800000"/>
            <a:headEnd/>
            <a:tailEnd/>
          </a:ln>
        </p:spPr>
        <p:txBody>
          <a:bodyPr wrap="square" lIns="0" tIns="0" rIns="0" bIns="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985A60-0CC7-4A20-AFDB-DADBB742C72D}" type="slidenum">
              <a:rPr lang="ru-RU" sz="1100">
                <a:solidFill>
                  <a:schemeClr val="tx2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ru-RU" sz="1100">
              <a:solidFill>
                <a:schemeClr val="tx2"/>
              </a:solidFill>
            </a:endParaRPr>
          </a:p>
        </p:txBody>
      </p:sp>
      <p:sp>
        <p:nvSpPr>
          <p:cNvPr id="122885" name="Rectangle 4"/>
          <p:cNvSpPr>
            <a:spLocks noChangeArrowheads="1"/>
          </p:cNvSpPr>
          <p:nvPr/>
        </p:nvSpPr>
        <p:spPr bwMode="auto">
          <a:xfrm>
            <a:off x="430213" y="2170113"/>
            <a:ext cx="1547812" cy="29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300" b="1">
                <a:solidFill>
                  <a:srgbClr val="000000"/>
                </a:solidFill>
              </a:rPr>
              <a:t>тыс. рублей</a:t>
            </a:r>
          </a:p>
        </p:txBody>
      </p:sp>
      <p:sp>
        <p:nvSpPr>
          <p:cNvPr id="122886" name="Text Box 19"/>
          <p:cNvSpPr txBox="1">
            <a:spLocks noChangeArrowheads="1"/>
          </p:cNvSpPr>
          <p:nvPr/>
        </p:nvSpPr>
        <p:spPr bwMode="auto">
          <a:xfrm>
            <a:off x="3635896" y="3543300"/>
            <a:ext cx="1082154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0000"/>
                </a:solidFill>
              </a:rPr>
              <a:t>6926,8</a:t>
            </a:r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2887" name="Text Box 20"/>
          <p:cNvSpPr txBox="1">
            <a:spLocks noChangeArrowheads="1"/>
          </p:cNvSpPr>
          <p:nvPr/>
        </p:nvSpPr>
        <p:spPr bwMode="auto">
          <a:xfrm>
            <a:off x="1863725" y="2506663"/>
            <a:ext cx="13401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dirty="0" smtClean="0"/>
              <a:t>7687,3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42" name="TextBox 41"/>
          <p:cNvSpPr txBox="1"/>
          <p:nvPr/>
        </p:nvSpPr>
        <p:spPr>
          <a:xfrm>
            <a:off x="5741988" y="119063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Отрадовского</a:t>
            </a:r>
            <a:endParaRPr lang="ru-RU" sz="900" b="1" dirty="0">
              <a:effectLst>
                <a:outerShdw blurRad="38100" dist="38100" dir="2700000" algn="tl">
                  <a:srgbClr val="C0C0C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2889" name="Text Box 19"/>
          <p:cNvSpPr txBox="1">
            <a:spLocks noChangeArrowheads="1"/>
          </p:cNvSpPr>
          <p:nvPr/>
        </p:nvSpPr>
        <p:spPr bwMode="auto">
          <a:xfrm>
            <a:off x="5092700" y="3584575"/>
            <a:ext cx="12969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smtClean="0">
                <a:solidFill>
                  <a:srgbClr val="000000"/>
                </a:solidFill>
              </a:rPr>
              <a:t>6807,1</a:t>
            </a:r>
          </a:p>
          <a:p>
            <a:endParaRPr lang="ru-RU" b="1" dirty="0">
              <a:solidFill>
                <a:srgbClr val="000000"/>
              </a:solidFill>
            </a:endParaRPr>
          </a:p>
        </p:txBody>
      </p:sp>
      <p:sp>
        <p:nvSpPr>
          <p:cNvPr id="122891" name="AutoShape 16"/>
          <p:cNvSpPr>
            <a:spLocks noChangeArrowheads="1"/>
          </p:cNvSpPr>
          <p:nvPr/>
        </p:nvSpPr>
        <p:spPr bwMode="auto">
          <a:xfrm>
            <a:off x="468313" y="620713"/>
            <a:ext cx="8280400" cy="1008062"/>
          </a:xfrm>
          <a:prstGeom prst="flowChartProcess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</a:rPr>
              <a:t>Динамика доходов бюджета</a:t>
            </a:r>
          </a:p>
          <a:p>
            <a:pPr algn="ctr"/>
            <a:r>
              <a:rPr lang="ru-RU" sz="2000" b="1" dirty="0" smtClean="0">
                <a:solidFill>
                  <a:schemeClr val="bg1"/>
                </a:solidFill>
              </a:rPr>
              <a:t>Отрадовского сельского </a:t>
            </a:r>
            <a:r>
              <a:rPr lang="ru-RU" sz="2000" b="1" dirty="0">
                <a:solidFill>
                  <a:schemeClr val="bg1"/>
                </a:solidFill>
              </a:rPr>
              <a:t>поселения </a:t>
            </a:r>
            <a:r>
              <a:rPr lang="ru-RU" sz="2000" b="1" dirty="0" smtClean="0">
                <a:solidFill>
                  <a:schemeClr val="bg1"/>
                </a:solidFill>
              </a:rPr>
              <a:t>Азовского </a:t>
            </a:r>
            <a:r>
              <a:rPr lang="ru-RU" sz="2000" b="1" dirty="0">
                <a:solidFill>
                  <a:schemeClr val="bg1"/>
                </a:solidFill>
              </a:rPr>
              <a:t>района</a:t>
            </a:r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Номер слайда 8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F0845F1D-ADAB-4158-871A-783FFD50A672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ru-RU" smtClean="0"/>
          </a:p>
        </p:txBody>
      </p:sp>
      <p:graphicFrame>
        <p:nvGraphicFramePr>
          <p:cNvPr id="6" name="Object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xmlns="" val="4099179098"/>
              </p:ext>
            </p:extLst>
          </p:nvPr>
        </p:nvGraphicFramePr>
        <p:xfrm>
          <a:off x="539750" y="1196975"/>
          <a:ext cx="8153400" cy="53768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011863" y="0"/>
            <a:ext cx="2592387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Отрадовского</a:t>
            </a:r>
            <a:endParaRPr lang="ru-RU" sz="900" b="1" dirty="0">
              <a:solidFill>
                <a:srgbClr val="EEECE1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EEECE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pic>
        <p:nvPicPr>
          <p:cNvPr id="124936" name="Picture 8" descr="97e02b0b058d46c7fd4f51472672b19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913"/>
            <a:ext cx="1692275" cy="127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7950" y="765175"/>
            <a:ext cx="9036050" cy="1066800"/>
          </a:xfrm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Безвозмездные поступления в бюджет</a:t>
            </a:r>
            <a:b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26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Отрадовского сельского поселения Азовского района</a:t>
            </a:r>
          </a:p>
        </p:txBody>
      </p:sp>
      <p:sp>
        <p:nvSpPr>
          <p:cNvPr id="125959" name="Text Box 116"/>
          <p:cNvSpPr txBox="1">
            <a:spLocks noChangeArrowheads="1"/>
          </p:cNvSpPr>
          <p:nvPr/>
        </p:nvSpPr>
        <p:spPr bwMode="auto">
          <a:xfrm>
            <a:off x="827088" y="2060575"/>
            <a:ext cx="1657350" cy="33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8345" tIns="44173" rIns="88345" bIns="44173">
            <a:spAutoFit/>
          </a:bodyPr>
          <a:lstStyle/>
          <a:p>
            <a:pPr defTabSz="884238"/>
            <a:r>
              <a:rPr lang="ru-RU" sz="1600" b="1">
                <a:solidFill>
                  <a:srgbClr val="000000"/>
                </a:solidFill>
                <a:latin typeface="Arial Cyr"/>
                <a:ea typeface="Arial Cyr"/>
                <a:cs typeface="Arial Cyr"/>
              </a:rPr>
              <a:t>(тыс. рублей)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1988" y="119063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Отрадовского</a:t>
            </a:r>
            <a:endParaRPr lang="ru-RU" sz="900" b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graphicFrame>
        <p:nvGraphicFramePr>
          <p:cNvPr id="7" name="Object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116007038"/>
              </p:ext>
            </p:extLst>
          </p:nvPr>
        </p:nvGraphicFramePr>
        <p:xfrm>
          <a:off x="130175" y="2193925"/>
          <a:ext cx="8177213" cy="4518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Номер слайда 12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B44CC67-FED6-4162-B587-6B44576C990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20608" y="692696"/>
            <a:ext cx="9144000" cy="904329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Отрадовского сельского поселения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по разделам в 2017 – 2019 годах, 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163" y="117475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</a:t>
            </a:r>
            <a:r>
              <a:rPr lang="ru-RU" sz="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Отрадовского</a:t>
            </a:r>
            <a:endParaRPr lang="ru-RU" sz="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8003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8498B3-0952-4F22-816A-82344AA64F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ru-RU" dirty="0"/>
          </a:p>
        </p:txBody>
      </p:sp>
      <p:graphicFrame>
        <p:nvGraphicFramePr>
          <p:cNvPr id="128093" name="Group 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476738215"/>
              </p:ext>
            </p:extLst>
          </p:nvPr>
        </p:nvGraphicFramePr>
        <p:xfrm>
          <a:off x="1331913" y="1628775"/>
          <a:ext cx="7200527" cy="4013201"/>
        </p:xfrm>
        <a:graphic>
          <a:graphicData uri="http://schemas.openxmlformats.org/drawingml/2006/table">
            <a:tbl>
              <a:tblPr/>
              <a:tblGrid>
                <a:gridCol w="3888159"/>
                <a:gridCol w="1008112"/>
                <a:gridCol w="1224136"/>
                <a:gridCol w="1080120"/>
              </a:tblGrid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Наименование  расходов  Елизаветовского сельского поселения 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746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016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«Общегосударственные вопросы»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4462,5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4283,9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4146,5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89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оборона»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173,3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«Национальная безопасность и правоохранительная деятельность»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24,9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24,9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8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«Жилищно-коммунальное хозяйство»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944,2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872,0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836,3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«Социальная политика»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«Физическая культура и спорт»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«Культура, кинематография» 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2007,6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1560,3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1613,7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Раздел «Обслуживание государственного и муниципального долга»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Итого</a:t>
                      </a: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7687,3</a:t>
                      </a: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6926,8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9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6807,1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8095" name="Picture 95" descr="Скачать перо и чернильница картинки и фото на телефон бесплатн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1476375" cy="12636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7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836613"/>
            <a:ext cx="9144000" cy="719137"/>
          </a:xfrm>
        </p:spPr>
        <p:txBody>
          <a:bodyPr>
            <a:noAutofit/>
          </a:bodyPr>
          <a:lstStyle/>
          <a:p>
            <a:pPr algn="ctr" eaLnBrk="1" hangingPunct="1"/>
            <a:r>
              <a:rPr lang="ru-RU" sz="24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</a:t>
            </a: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Расходы бюджета Отрадовского сельского поселения </a:t>
            </a:r>
            <a:b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в рамках программ в 2017 – 2019 годах, тыс. рублей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745163" y="117475"/>
            <a:ext cx="2843212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Администрация  </a:t>
            </a:r>
            <a:r>
              <a:rPr lang="ru-RU" sz="900" b="1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Отрадовского</a:t>
            </a:r>
            <a:endParaRPr lang="ru-RU" sz="900" b="1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ru-RU" sz="9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Arial" charset="0"/>
              </a:rPr>
              <a:t>сельского поселения</a:t>
            </a:r>
          </a:p>
        </p:txBody>
      </p:sp>
      <p:sp>
        <p:nvSpPr>
          <p:cNvPr id="129027" name="Номер слайда 11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9B3539C-14AA-449F-B9D4-73D8D235BCE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ru-RU"/>
          </a:p>
        </p:txBody>
      </p:sp>
      <p:graphicFrame>
        <p:nvGraphicFramePr>
          <p:cNvPr id="129190" name="Group 1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342458155"/>
              </p:ext>
            </p:extLst>
          </p:nvPr>
        </p:nvGraphicFramePr>
        <p:xfrm>
          <a:off x="611188" y="1700213"/>
          <a:ext cx="7600950" cy="5306699"/>
        </p:xfrm>
        <a:graphic>
          <a:graphicData uri="http://schemas.openxmlformats.org/drawingml/2006/table">
            <a:tbl>
              <a:tblPr/>
              <a:tblGrid>
                <a:gridCol w="4019550"/>
                <a:gridCol w="1160462"/>
                <a:gridCol w="1262063"/>
                <a:gridCol w="1158875"/>
              </a:tblGrid>
              <a:tr h="4714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муниципальной программы Отрадовского сельского поселения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2017 год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2018 год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2019 год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kumimoji="0" lang="ru-RU" sz="13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7459,8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6699,3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6579,6</a:t>
                      </a:r>
                    </a:p>
                  </a:txBody>
                  <a:tcPr marL="64413" marR="64413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«Развитие муниципальной службы в </a:t>
                      </a:r>
                      <a:r>
                        <a:rPr kumimoji="0" lang="ru-RU" sz="1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Отрадовском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 сельском поселении»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«</a:t>
                      </a:r>
                      <a:r>
                        <a:rPr lang="ru-RU" sz="10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Защита населения и территории Отрадовского сельского поселения от чрезвычайных ситуаций, обеспечение пожарной безопасности и безопасности людей на водных объектах</a:t>
                      </a: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Georgia" pitchFamily="18" charset="0"/>
                        </a:rPr>
                        <a:t>» 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19,9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2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Обеспечение общественного порядка и противодействие преступности в </a:t>
                      </a:r>
                      <a:r>
                        <a:rPr lang="ru-RU" sz="11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Отрадовском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сельском поселении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Энергосбережение и повышение энергетической эффективности в </a:t>
                      </a:r>
                      <a:r>
                        <a:rPr lang="ru-RU" sz="1100" b="1" dirty="0" err="1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Отрадовском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сельском поселении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52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сетей наружного освещения Отрадовского сельского поселения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678,3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707,2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736,5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2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Озеленение территории Отрадовского сельского поселения</a:t>
                      </a: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3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Благоустройство территории Отрадовского сельского поселения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219,4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118,3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53,3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68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культуры Отрадовского сельского поселения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2007,6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1560,3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1613,7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Развитие физической культуры и спорта Отрадовского сельского поселения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12,4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Управление муниципальными финансами Отрадовского сельского поселения»</a:t>
                      </a:r>
                      <a:endParaRPr kumimoji="0" lang="ru-RU" sz="13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4370,3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4226,7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4089,3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12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«Социальная поддержка и доплаты к пенсиям, дополнительное пенсионное обеспечение пенсионеров, лицам, замещавшим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муниципальные должности муниципальной службы администрации Отрадовского сельского  поселения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»</a:t>
                      </a:r>
                      <a:endParaRPr kumimoji="0" lang="ru-RU" sz="11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62,4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4413" marR="64413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29192" name="Picture 168" descr="kak-uluchshit-kachestvo-video-v-skayp1926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75"/>
            <a:ext cx="1619250" cy="125412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_rels/them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4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2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3_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2038</TotalTime>
  <Words>635</Words>
  <Application>Microsoft Office PowerPoint</Application>
  <PresentationFormat>Экран (4:3)</PresentationFormat>
  <Paragraphs>207</Paragraphs>
  <Slides>11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11</vt:i4>
      </vt:variant>
    </vt:vector>
  </HeadingPairs>
  <TitlesOfParts>
    <vt:vector size="19" baseType="lpstr">
      <vt:lpstr>Тема Office</vt:lpstr>
      <vt:lpstr>1_Городская</vt:lpstr>
      <vt:lpstr>4_Городская</vt:lpstr>
      <vt:lpstr>5_Городская</vt:lpstr>
      <vt:lpstr>12_Городская</vt:lpstr>
      <vt:lpstr>13_Городская</vt:lpstr>
      <vt:lpstr>Трек</vt:lpstr>
      <vt:lpstr>Изящная</vt:lpstr>
      <vt:lpstr>Слайд 1</vt:lpstr>
      <vt:lpstr>Слайд 2</vt:lpstr>
      <vt:lpstr>Слайд 3</vt:lpstr>
      <vt:lpstr>Основные параметры решения  «О бюджете Отрадовского сельского поселения Азовского района на 2017 год и плановый период 2018 и 2019 годов»</vt:lpstr>
      <vt:lpstr>Слайд 5</vt:lpstr>
      <vt:lpstr>Слайд 6</vt:lpstr>
      <vt:lpstr>Безвозмездные поступления в бюджет Отрадовского сельского поселения Азовского района</vt:lpstr>
      <vt:lpstr>                  Расходы бюджета Отрадовского сельского поселения                             по разделам в 2017 – 2019 годах, тыс. рублей</vt:lpstr>
      <vt:lpstr>                  Расходы бюджета Отрадовского сельского поселения                   в рамках программ в 2017 – 2019 годах, тыс. рублей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Финансовый отдел администрации Верхнедонского района</dc:title>
  <dc:creator>Александр Никонов</dc:creator>
  <cp:lastModifiedBy>User2</cp:lastModifiedBy>
  <cp:revision>349</cp:revision>
  <cp:lastPrinted>2013-11-15T06:31:56Z</cp:lastPrinted>
  <dcterms:created xsi:type="dcterms:W3CDTF">2013-05-13T09:45:35Z</dcterms:created>
  <dcterms:modified xsi:type="dcterms:W3CDTF">2017-02-08T04:31:53Z</dcterms:modified>
</cp:coreProperties>
</file>