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 id="272" r:id="rId17"/>
    <p:sldId id="274" r:id="rId18"/>
    <p:sldId id="279" r:id="rId19"/>
    <p:sldId id="275" r:id="rId20"/>
    <p:sldId id="277" r:id="rId21"/>
    <p:sldId id="28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829" autoAdjust="0"/>
  </p:normalViewPr>
  <p:slideViewPr>
    <p:cSldViewPr>
      <p:cViewPr varScale="1">
        <p:scale>
          <a:sx n="84" d="100"/>
          <a:sy n="84" d="100"/>
        </p:scale>
        <p:origin x="-11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A4C79-5ED1-4DAD-90EB-9B8EC6A42A78}" type="datetimeFigureOut">
              <a:rPr lang="ru-RU" smtClean="0"/>
              <a:pPr/>
              <a:t>22.12.2016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418AA-48E1-4AB7-BC54-E2C0A418E31F}" type="slidenum">
              <a:rPr lang="ru-RU" smtClean="0"/>
              <a:pPr/>
              <a:t>‹#›</a:t>
            </a:fld>
            <a:endParaRPr lang="ru-RU"/>
          </a:p>
        </p:txBody>
      </p:sp>
    </p:spTree>
    <p:extLst>
      <p:ext uri="{BB962C8B-B14F-4D97-AF65-F5344CB8AC3E}">
        <p14:creationId xmlns:p14="http://schemas.microsoft.com/office/powerpoint/2010/main" xmlns="" val="344178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A418AA-48E1-4AB7-BC54-E2C0A418E31F}" type="slidenum">
              <a:rPr lang="ru-RU" smtClean="0"/>
              <a:pPr/>
              <a:t>13</a:t>
            </a:fld>
            <a:endParaRPr lang="ru-RU"/>
          </a:p>
        </p:txBody>
      </p:sp>
    </p:spTree>
    <p:extLst>
      <p:ext uri="{BB962C8B-B14F-4D97-AF65-F5344CB8AC3E}">
        <p14:creationId xmlns:p14="http://schemas.microsoft.com/office/powerpoint/2010/main" xmlns="" val="53545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A418AA-48E1-4AB7-BC54-E2C0A418E31F}" type="slidenum">
              <a:rPr lang="ru-RU" smtClean="0"/>
              <a:pPr/>
              <a:t>17</a:t>
            </a:fld>
            <a:endParaRPr lang="ru-RU"/>
          </a:p>
        </p:txBody>
      </p:sp>
    </p:spTree>
    <p:extLst>
      <p:ext uri="{BB962C8B-B14F-4D97-AF65-F5344CB8AC3E}">
        <p14:creationId xmlns:p14="http://schemas.microsoft.com/office/powerpoint/2010/main" xmlns="" val="6068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22.12.2016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22.12.2016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570" y="4221088"/>
            <a:ext cx="7173854" cy="1232332"/>
          </a:xfrm>
        </p:spPr>
        <p:txBody>
          <a:bodyPr>
            <a:normAutofit fontScale="92500"/>
          </a:bodyPr>
          <a:lstStyle/>
          <a:p>
            <a:pPr algn="ctr"/>
            <a:r>
              <a:rPr lang="ru-RU" b="1" dirty="0" smtClean="0"/>
              <a:t>Проект </a:t>
            </a:r>
            <a:r>
              <a:rPr lang="x-none" b="1" dirty="0" smtClean="0"/>
              <a:t> бюджет</a:t>
            </a:r>
            <a:r>
              <a:rPr lang="ru-RU" b="1" dirty="0" smtClean="0"/>
              <a:t>а</a:t>
            </a:r>
            <a:r>
              <a:rPr lang="x-none" b="1" smtClean="0"/>
              <a:t> </a:t>
            </a:r>
            <a:r>
              <a:rPr lang="ru-RU" b="1" dirty="0" smtClean="0"/>
              <a:t>Отрадовского</a:t>
            </a:r>
            <a:r>
              <a:rPr lang="x-none" b="1" smtClean="0"/>
              <a:t> </a:t>
            </a:r>
            <a:r>
              <a:rPr lang="x-none" b="1" dirty="0"/>
              <a:t>сельского </a:t>
            </a:r>
            <a:r>
              <a:rPr lang="x-none" b="1" smtClean="0"/>
              <a:t>поселения</a:t>
            </a:r>
            <a:r>
              <a:rPr lang="ru-RU" b="1" dirty="0" smtClean="0"/>
              <a:t> Азовского района</a:t>
            </a:r>
            <a:endParaRPr lang="ru-RU" dirty="0"/>
          </a:p>
          <a:p>
            <a:pPr algn="ctr"/>
            <a:r>
              <a:rPr lang="x-none" b="1" dirty="0"/>
              <a:t> </a:t>
            </a:r>
            <a:r>
              <a:rPr lang="x-none" b="1"/>
              <a:t>на </a:t>
            </a:r>
            <a:r>
              <a:rPr lang="x-none" b="1" smtClean="0"/>
              <a:t>201</a:t>
            </a:r>
            <a:r>
              <a:rPr lang="ru-RU" b="1" dirty="0" smtClean="0"/>
              <a:t>7</a:t>
            </a:r>
            <a:r>
              <a:rPr lang="x-none" b="1" smtClean="0"/>
              <a:t> </a:t>
            </a:r>
            <a:r>
              <a:rPr lang="x-none" b="1" dirty="0"/>
              <a:t>год и </a:t>
            </a:r>
            <a:r>
              <a:rPr lang="ru-RU" b="1" dirty="0" smtClean="0"/>
              <a:t>на </a:t>
            </a:r>
            <a:r>
              <a:rPr lang="x-none" b="1" dirty="0" smtClean="0"/>
              <a:t>плановый </a:t>
            </a:r>
            <a:r>
              <a:rPr lang="x-none" b="1"/>
              <a:t>период </a:t>
            </a:r>
            <a:r>
              <a:rPr lang="x-none" b="1" smtClean="0"/>
              <a:t>201</a:t>
            </a:r>
            <a:r>
              <a:rPr lang="ru-RU" b="1" dirty="0" smtClean="0"/>
              <a:t>8 и</a:t>
            </a:r>
            <a:r>
              <a:rPr lang="ru-RU" b="1" dirty="0"/>
              <a:t> </a:t>
            </a:r>
            <a:r>
              <a:rPr lang="x-none" b="1" smtClean="0"/>
              <a:t>201</a:t>
            </a:r>
            <a:r>
              <a:rPr lang="ru-RU" b="1" dirty="0"/>
              <a:t>9</a:t>
            </a:r>
            <a:r>
              <a:rPr lang="x-none" b="1" smtClean="0"/>
              <a:t> г</a:t>
            </a:r>
            <a:r>
              <a:rPr lang="ru-RU" b="1" dirty="0" smtClean="0"/>
              <a:t>г.</a:t>
            </a:r>
            <a:r>
              <a:rPr lang="x-none" b="1" smtClean="0"/>
              <a:t>» </a:t>
            </a:r>
            <a:endParaRPr lang="ru-RU" dirty="0"/>
          </a:p>
          <a:p>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935" y="1966615"/>
            <a:ext cx="2886075" cy="192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682315" y="908720"/>
            <a:ext cx="746531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Бюджет для граждан</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4136782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88640"/>
            <a:ext cx="8784976" cy="6192688"/>
          </a:xfrm>
        </p:spPr>
        <p:txBody>
          <a:bodyPr>
            <a:normAutofit/>
          </a:bodyPr>
          <a:lstStyle/>
          <a:p>
            <a:pPr algn="just"/>
            <a:r>
              <a:rPr lang="ru-RU" sz="1600" b="1" dirty="0" smtClean="0">
                <a:solidFill>
                  <a:schemeClr val="tx1"/>
                </a:solidFill>
                <a:latin typeface="Times New Roman" panose="02020603050405020304" pitchFamily="18" charset="0"/>
                <a:cs typeface="Times New Roman" panose="02020603050405020304" pitchFamily="18" charset="0"/>
              </a:rPr>
              <a:t>	</a:t>
            </a:r>
          </a:p>
          <a:p>
            <a:pPr algn="just"/>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                    В соответствии с постановлением Администрации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smtClean="0">
                <a:solidFill>
                  <a:schemeClr val="tx1"/>
                </a:solidFill>
                <a:latin typeface="Times New Roman" panose="02020603050405020304" pitchFamily="18" charset="0"/>
                <a:cs typeface="Times New Roman" panose="02020603050405020304" pitchFamily="18" charset="0"/>
              </a:rPr>
              <a:t>сельского поселения от 16.09.2013 года № </a:t>
            </a:r>
            <a:r>
              <a:rPr lang="ru-RU" sz="1600" b="1" dirty="0" smtClean="0">
                <a:solidFill>
                  <a:schemeClr val="tx1"/>
                </a:solidFill>
                <a:latin typeface="Times New Roman" panose="02020603050405020304" pitchFamily="18" charset="0"/>
                <a:cs typeface="Times New Roman" panose="02020603050405020304" pitchFamily="18" charset="0"/>
              </a:rPr>
              <a:t>61 </a:t>
            </a:r>
            <a:r>
              <a:rPr lang="ru-RU" sz="1600" b="1" dirty="0" smtClean="0">
                <a:solidFill>
                  <a:schemeClr val="tx1"/>
                </a:solidFill>
                <a:latin typeface="Times New Roman" panose="02020603050405020304" pitchFamily="18" charset="0"/>
                <a:cs typeface="Times New Roman" panose="02020603050405020304" pitchFamily="18" charset="0"/>
              </a:rPr>
              <a:t>«Об утверждении Методических рекомендаций по  разработке и реализации муниципальных программ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smtClean="0">
                <a:solidFill>
                  <a:schemeClr val="tx1"/>
                </a:solidFill>
                <a:latin typeface="Times New Roman" panose="02020603050405020304" pitchFamily="18" charset="0"/>
                <a:cs typeface="Times New Roman" panose="02020603050405020304" pitchFamily="18" charset="0"/>
              </a:rPr>
              <a:t>сельского поселения» и распоряжением Администрации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smtClean="0">
                <a:solidFill>
                  <a:schemeClr val="tx1"/>
                </a:solidFill>
                <a:latin typeface="Times New Roman" panose="02020603050405020304" pitchFamily="18" charset="0"/>
                <a:cs typeface="Times New Roman" panose="02020603050405020304" pitchFamily="18" charset="0"/>
              </a:rPr>
              <a:t>сельского поселения «Об утверждении Перечня муниципальных программ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smtClean="0">
                <a:solidFill>
                  <a:schemeClr val="tx1"/>
                </a:solidFill>
                <a:latin typeface="Times New Roman" panose="02020603050405020304" pitchFamily="18" charset="0"/>
                <a:cs typeface="Times New Roman" panose="02020603050405020304" pitchFamily="18" charset="0"/>
              </a:rPr>
              <a:t>сельского поселения» утверждены </a:t>
            </a:r>
            <a:r>
              <a:rPr lang="ru-RU" sz="1600" b="1" dirty="0" smtClean="0">
                <a:solidFill>
                  <a:schemeClr val="tx1"/>
                </a:solidFill>
                <a:latin typeface="Times New Roman" panose="02020603050405020304" pitchFamily="18" charset="0"/>
                <a:cs typeface="Times New Roman" panose="02020603050405020304" pitchFamily="18" charset="0"/>
              </a:rPr>
              <a:t>12 </a:t>
            </a:r>
            <a:r>
              <a:rPr lang="ru-RU" sz="1600" b="1" dirty="0" smtClean="0">
                <a:solidFill>
                  <a:schemeClr val="tx1"/>
                </a:solidFill>
                <a:latin typeface="Times New Roman" panose="02020603050405020304" pitchFamily="18" charset="0"/>
                <a:cs typeface="Times New Roman" panose="02020603050405020304" pitchFamily="18" charset="0"/>
              </a:rPr>
              <a:t>муниципальных программ.</a:t>
            </a:r>
          </a:p>
          <a:p>
            <a:pPr algn="just"/>
            <a:r>
              <a:rPr lang="ru-RU" sz="1800" b="1"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Главной </a:t>
            </a:r>
            <a:r>
              <a:rPr lang="ru-RU" sz="1600" b="1" dirty="0">
                <a:solidFill>
                  <a:schemeClr val="tx1"/>
                </a:solidFill>
                <a:latin typeface="Times New Roman" panose="02020603050405020304" pitchFamily="18" charset="0"/>
                <a:cs typeface="Times New Roman" panose="02020603050405020304" pitchFamily="18" charset="0"/>
              </a:rPr>
              <a:t>идеологией бюджетной политики традиционно остается улучшение условий жизни и самочувствия жителей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a:solidFill>
                  <a:schemeClr val="tx1"/>
                </a:solidFill>
                <a:latin typeface="Times New Roman" panose="02020603050405020304" pitchFamily="18" charset="0"/>
                <a:cs typeface="Times New Roman" panose="02020603050405020304" pitchFamily="18" charset="0"/>
              </a:rPr>
              <a:t>сельского поселения, выполнение социальных обязательств перед гражданами, предоставление качественных муниципальных услуг на основе целей и задач, определенных указами Президента Российской Федерации и Стратегией социально-экономического развития </a:t>
            </a:r>
            <a:r>
              <a:rPr lang="ru-RU" sz="1600" b="1" dirty="0" smtClean="0">
                <a:solidFill>
                  <a:schemeClr val="tx1"/>
                </a:solidFill>
                <a:latin typeface="Times New Roman" panose="02020603050405020304" pitchFamily="18" charset="0"/>
                <a:cs typeface="Times New Roman" panose="02020603050405020304" pitchFamily="18" charset="0"/>
              </a:rPr>
              <a:t>Азовского района и Ростовской  области.</a:t>
            </a:r>
            <a:endParaRPr lang="ru-RU" sz="1600" b="1" dirty="0">
              <a:solidFill>
                <a:schemeClr val="tx1"/>
              </a:solidFill>
              <a:latin typeface="Times New Roman" panose="02020603050405020304" pitchFamily="18" charset="0"/>
              <a:cs typeface="Times New Roman" panose="02020603050405020304" pitchFamily="18" charset="0"/>
            </a:endParaRPr>
          </a:p>
          <a:p>
            <a:pPr algn="just"/>
            <a:r>
              <a:rPr lang="ru-RU" sz="1600" b="1" dirty="0" smtClean="0">
                <a:solidFill>
                  <a:schemeClr val="tx1"/>
                </a:solidFill>
                <a:latin typeface="Times New Roman" panose="02020603050405020304" pitchFamily="18" charset="0"/>
                <a:cs typeface="Times New Roman" panose="02020603050405020304" pitchFamily="18" charset="0"/>
              </a:rPr>
              <a:t>	Показатели </a:t>
            </a:r>
            <a:r>
              <a:rPr lang="ru-RU" sz="1600" b="1" dirty="0">
                <a:solidFill>
                  <a:schemeClr val="tx1"/>
                </a:solidFill>
                <a:latin typeface="Times New Roman" panose="02020603050405020304" pitchFamily="18" charset="0"/>
                <a:cs typeface="Times New Roman" panose="02020603050405020304" pitchFamily="18" charset="0"/>
              </a:rPr>
              <a:t>бюджета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smtClean="0">
                <a:solidFill>
                  <a:schemeClr val="tx1"/>
                </a:solidFill>
                <a:latin typeface="Times New Roman" panose="02020603050405020304" pitchFamily="18" charset="0"/>
                <a:cs typeface="Times New Roman" panose="02020603050405020304" pitchFamily="18" charset="0"/>
              </a:rPr>
              <a:t>сельского поселения Азовского района </a:t>
            </a:r>
            <a:r>
              <a:rPr lang="ru-RU" sz="1600" b="1" dirty="0">
                <a:solidFill>
                  <a:schemeClr val="tx1"/>
                </a:solidFill>
                <a:latin typeface="Times New Roman" panose="02020603050405020304" pitchFamily="18" charset="0"/>
                <a:cs typeface="Times New Roman" panose="02020603050405020304" pitchFamily="18" charset="0"/>
              </a:rPr>
              <a:t>представлены в решении о бюджете в соответствии с бюджетной классификацией.</a:t>
            </a:r>
            <a:endParaRPr lang="ru-RU" sz="1600" b="1" dirty="0" smtClean="0">
              <a:solidFill>
                <a:schemeClr val="tx1"/>
              </a:solidFill>
              <a:latin typeface="Times New Roman" panose="02020603050405020304" pitchFamily="18" charset="0"/>
              <a:cs typeface="Times New Roman" panose="02020603050405020304" pitchFamily="18" charset="0"/>
            </a:endParaRPr>
          </a:p>
          <a:p>
            <a:pPr algn="just"/>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45371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755650" y="548680"/>
            <a:ext cx="7993063" cy="1512887"/>
          </a:xfrm>
          <a:prstGeom prst="rect">
            <a:avLst/>
          </a:prstGeom>
          <a:noFill/>
          <a:ln w="9525">
            <a:no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chemeClr val="folHlink"/>
              </a:buClr>
              <a:buSzPct val="90000"/>
              <a:buFont typeface="Wingdings" pitchFamily="2" charset="2"/>
              <a:buNone/>
            </a:pPr>
            <a:r>
              <a:rPr lang="ru-RU" altLang="ru-RU" sz="1400" b="1" u="sng" dirty="0"/>
              <a:t>Бюджетная классификация Российской Федерации</a:t>
            </a:r>
            <a:r>
              <a:rPr lang="ru-RU" altLang="ru-RU" sz="1400" dirty="0"/>
              <a:t> – группировка доходов, </a:t>
            </a:r>
          </a:p>
          <a:p>
            <a:pPr algn="ctr" eaLnBrk="1" hangingPunct="1">
              <a:spcBef>
                <a:spcPct val="20000"/>
              </a:spcBef>
              <a:buClr>
                <a:schemeClr val="folHlink"/>
              </a:buClr>
              <a:buSzPct val="90000"/>
              <a:buFont typeface="Wingdings" pitchFamily="2" charset="2"/>
              <a:buNone/>
            </a:pPr>
            <a:r>
              <a:rPr lang="ru-RU" altLang="ru-RU" sz="1400" dirty="0"/>
              <a:t>расходов и источников финансирования дефицитов бюджетов бюджетной системы </a:t>
            </a:r>
          </a:p>
          <a:p>
            <a:pPr algn="ctr" eaLnBrk="1" hangingPunct="1">
              <a:spcBef>
                <a:spcPct val="20000"/>
              </a:spcBef>
              <a:buClr>
                <a:schemeClr val="folHlink"/>
              </a:buClr>
              <a:buSzPct val="90000"/>
              <a:buFont typeface="Wingdings" pitchFamily="2" charset="2"/>
              <a:buNone/>
            </a:pPr>
            <a:r>
              <a:rPr lang="ru-RU" altLang="ru-RU" sz="1400" dirty="0"/>
              <a:t>Российской Федерации, используемая для составления и исполнения бюджетов,</a:t>
            </a:r>
          </a:p>
          <a:p>
            <a:pPr algn="ctr" eaLnBrk="1" hangingPunct="1">
              <a:spcBef>
                <a:spcPct val="20000"/>
              </a:spcBef>
              <a:buClr>
                <a:schemeClr val="folHlink"/>
              </a:buClr>
              <a:buSzPct val="90000"/>
              <a:buFont typeface="Wingdings" pitchFamily="2" charset="2"/>
              <a:buNone/>
            </a:pPr>
            <a:r>
              <a:rPr lang="ru-RU" altLang="ru-RU" sz="1400" dirty="0"/>
              <a:t> составления бюджетной отчётности, обеспечивающей сопоставимость показателей бюджетов</a:t>
            </a:r>
          </a:p>
          <a:p>
            <a:pPr algn="ctr" eaLnBrk="1" hangingPunct="1">
              <a:spcBef>
                <a:spcPct val="20000"/>
              </a:spcBef>
              <a:buClr>
                <a:schemeClr val="folHlink"/>
              </a:buClr>
              <a:buSzPct val="90000"/>
              <a:buFont typeface="Wingdings" pitchFamily="2" charset="2"/>
              <a:buNone/>
            </a:pPr>
            <a:r>
              <a:rPr lang="ru-RU" altLang="ru-RU" sz="1400" dirty="0"/>
              <a:t> бюджетной системы Российской Федерации (статья 18 Бюджетного Кодекса)</a:t>
            </a:r>
          </a:p>
          <a:p>
            <a:pPr algn="ctr" eaLnBrk="1" hangingPunct="1"/>
            <a:endParaRPr lang="ru-RU" altLang="ru-RU" sz="1400" dirty="0"/>
          </a:p>
        </p:txBody>
      </p:sp>
      <p:sp>
        <p:nvSpPr>
          <p:cNvPr id="3" name="Line 183"/>
          <p:cNvSpPr>
            <a:spLocks noChangeShapeType="1"/>
          </p:cNvSpPr>
          <p:nvPr/>
        </p:nvSpPr>
        <p:spPr bwMode="auto">
          <a:xfrm>
            <a:off x="2984500" y="2233613"/>
            <a:ext cx="0"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 name="Line 198"/>
          <p:cNvSpPr>
            <a:spLocks noChangeShapeType="1"/>
          </p:cNvSpPr>
          <p:nvPr/>
        </p:nvSpPr>
        <p:spPr bwMode="auto">
          <a:xfrm>
            <a:off x="4083050" y="2233613"/>
            <a:ext cx="0"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 name="Line 583"/>
          <p:cNvSpPr>
            <a:spLocks noChangeShapeType="1"/>
          </p:cNvSpPr>
          <p:nvPr/>
        </p:nvSpPr>
        <p:spPr bwMode="auto">
          <a:xfrm>
            <a:off x="2984500" y="3268663"/>
            <a:ext cx="0"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6" name="Line 598"/>
          <p:cNvSpPr>
            <a:spLocks noChangeShapeType="1"/>
          </p:cNvSpPr>
          <p:nvPr/>
        </p:nvSpPr>
        <p:spPr bwMode="auto">
          <a:xfrm>
            <a:off x="4083050" y="3268663"/>
            <a:ext cx="0"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graphicFrame>
        <p:nvGraphicFramePr>
          <p:cNvPr id="7" name="Group 1261"/>
          <p:cNvGraphicFramePr>
            <a:graphicFrameLocks/>
          </p:cNvGraphicFramePr>
          <p:nvPr>
            <p:extLst>
              <p:ext uri="{D42A27DB-BD31-4B8C-83A1-F6EECF244321}">
                <p14:modId xmlns:p14="http://schemas.microsoft.com/office/powerpoint/2010/main" xmlns="" val="323620633"/>
              </p:ext>
            </p:extLst>
          </p:nvPr>
        </p:nvGraphicFramePr>
        <p:xfrm>
          <a:off x="827881" y="2061567"/>
          <a:ext cx="7848600" cy="2160588"/>
        </p:xfrm>
        <a:graphic>
          <a:graphicData uri="http://schemas.openxmlformats.org/drawingml/2006/table">
            <a:tbl>
              <a:tblPr/>
              <a:tblGrid>
                <a:gridCol w="388937"/>
                <a:gridCol w="390525"/>
                <a:gridCol w="387350"/>
                <a:gridCol w="344488"/>
                <a:gridCol w="360362"/>
                <a:gridCol w="431800"/>
                <a:gridCol w="431800"/>
                <a:gridCol w="217488"/>
                <a:gridCol w="214312"/>
                <a:gridCol w="360363"/>
                <a:gridCol w="360362"/>
                <a:gridCol w="360363"/>
                <a:gridCol w="360362"/>
                <a:gridCol w="358775"/>
                <a:gridCol w="360363"/>
                <a:gridCol w="360362"/>
                <a:gridCol w="360363"/>
                <a:gridCol w="576262"/>
                <a:gridCol w="719138"/>
                <a:gridCol w="504825"/>
              </a:tblGrid>
              <a:tr h="620713">
                <a:tc gridSpan="20">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400" b="0" i="0" u="none" strike="noStrike" cap="none" normalizeH="0" baseline="0" dirty="0" smtClean="0">
                          <a:ln>
                            <a:noFill/>
                          </a:ln>
                          <a:solidFill>
                            <a:schemeClr val="tx1"/>
                          </a:solidFill>
                          <a:effectLst/>
                          <a:latin typeface="Arial" charset="0"/>
                          <a:cs typeface="Arial" charset="0"/>
                        </a:rPr>
                        <a:t>Структура 20-значного, единого для бюджетов бюджетной системы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400" b="0" i="0" u="none" strike="noStrike" cap="none" normalizeH="0" baseline="0" dirty="0" smtClean="0">
                          <a:ln>
                            <a:noFill/>
                          </a:ln>
                          <a:solidFill>
                            <a:schemeClr val="tx1"/>
                          </a:solidFill>
                          <a:effectLst/>
                          <a:latin typeface="Arial" charset="0"/>
                          <a:cs typeface="Arial" charset="0"/>
                        </a:rPr>
                        <a:t>Российской Федерации кода классификации расходов бюджетов</a:t>
                      </a: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4025">
                <a:tc rowSpan="2"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dirty="0" smtClean="0">
                          <a:ln>
                            <a:noFill/>
                          </a:ln>
                          <a:solidFill>
                            <a:schemeClr val="tx1"/>
                          </a:solidFill>
                          <a:effectLst/>
                          <a:latin typeface="Arial" charset="0"/>
                          <a:cs typeface="Arial" charset="0"/>
                        </a:rPr>
                        <a:t>Код главного распорядителя бюджетных средств (ГРБС)</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hMerge="1">
                  <a:txBody>
                    <a:bodyPr/>
                    <a:lstStyle/>
                    <a:p>
                      <a:endParaRPr lang="ru-RU"/>
                    </a:p>
                  </a:txBody>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smtClean="0">
                          <a:ln>
                            <a:noFill/>
                          </a:ln>
                          <a:solidFill>
                            <a:schemeClr val="tx1"/>
                          </a:solidFill>
                          <a:effectLst/>
                          <a:latin typeface="Arial" charset="0"/>
                          <a:cs typeface="Arial" charset="0"/>
                        </a:rPr>
                        <a:t>Код раздела</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smtClean="0">
                          <a:ln>
                            <a:noFill/>
                          </a:ln>
                          <a:solidFill>
                            <a:schemeClr val="tx1"/>
                          </a:solidFill>
                          <a:effectLst/>
                          <a:latin typeface="Arial" charset="0"/>
                          <a:cs typeface="Arial" charset="0"/>
                        </a:rPr>
                        <a:t>Код </a:t>
                      </a:r>
                      <a:r>
                        <a:rPr kumimoji="0" lang="ru-RU" sz="900" b="0" i="0" u="none" strike="noStrike" cap="none" normalizeH="0" baseline="0" smtClean="0">
                          <a:ln>
                            <a:noFill/>
                          </a:ln>
                          <a:solidFill>
                            <a:schemeClr val="tx1"/>
                          </a:solidFill>
                          <a:effectLst/>
                          <a:latin typeface="Arial" charset="0"/>
                          <a:cs typeface="Arial" charset="0"/>
                        </a:rPr>
                        <a:t>подраздела</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9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gridSpan="7">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dirty="0" smtClean="0">
                          <a:ln>
                            <a:noFill/>
                          </a:ln>
                          <a:solidFill>
                            <a:schemeClr val="tx1"/>
                          </a:solidFill>
                          <a:effectLst/>
                          <a:latin typeface="Arial" charset="0"/>
                          <a:cs typeface="Arial" charset="0"/>
                        </a:rPr>
                        <a:t>Код целевой статьи</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smtClean="0">
                          <a:ln>
                            <a:noFill/>
                          </a:ln>
                          <a:solidFill>
                            <a:schemeClr val="tx1"/>
                          </a:solidFill>
                          <a:effectLst/>
                          <a:latin typeface="Arial" charset="0"/>
                          <a:cs typeface="Arial" charset="0"/>
                        </a:rPr>
                        <a:t>Код вида расходов</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hMerge="1">
                  <a:txBody>
                    <a:bodyPr/>
                    <a:lstStyle/>
                    <a:p>
                      <a:endParaRPr lang="ru-RU"/>
                    </a:p>
                  </a:txBody>
                  <a:tcPr/>
                </a:tc>
                <a:tc hMerge="1">
                  <a:txBody>
                    <a:bodyPr/>
                    <a:lstStyle/>
                    <a:p>
                      <a:endParaRPr lang="ru-RU"/>
                    </a:p>
                  </a:txBody>
                  <a:tcPr/>
                </a:tc>
                <a:tc rowSpan="2"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dirty="0" smtClean="0">
                          <a:ln>
                            <a:noFill/>
                          </a:ln>
                          <a:solidFill>
                            <a:schemeClr val="tx1"/>
                          </a:solidFill>
                          <a:effectLst/>
                          <a:latin typeface="Arial" charset="0"/>
                          <a:cs typeface="Arial" charset="0"/>
                        </a:rPr>
                        <a:t>Код статьи (подстатьи) классификации операций сектора государственного управления (КОСГУ), в части расходов бюджетов</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hMerge="1">
                  <a:txBody>
                    <a:bodyPr/>
                    <a:lstStyle/>
                    <a:p>
                      <a:endParaRPr lang="ru-RU"/>
                    </a:p>
                  </a:txBody>
                  <a:tcPr/>
                </a:tc>
              </a:tr>
              <a:tr h="606425">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7"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800" b="0" i="0" u="none" strike="noStrike" cap="none" normalizeH="0" baseline="0" smtClean="0">
                          <a:ln>
                            <a:noFill/>
                          </a:ln>
                          <a:solidFill>
                            <a:schemeClr val="tx1"/>
                          </a:solidFill>
                          <a:effectLst/>
                          <a:latin typeface="Arial" charset="0"/>
                          <a:cs typeface="Arial" charset="0"/>
                        </a:rPr>
                        <a:t>группа</a:t>
                      </a:r>
                    </a:p>
                  </a:txBody>
                  <a:tcPr marL="0" marR="0" marT="0" marB="0"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800" b="0" i="0" u="none" strike="noStrike" cap="none" normalizeH="0" baseline="0" smtClean="0">
                          <a:ln>
                            <a:noFill/>
                          </a:ln>
                          <a:solidFill>
                            <a:schemeClr val="tx1"/>
                          </a:solidFill>
                          <a:effectLst/>
                          <a:latin typeface="Arial" charset="0"/>
                          <a:cs typeface="Arial" charset="0"/>
                        </a:rPr>
                        <a:t>подгруппа </a:t>
                      </a:r>
                    </a:p>
                  </a:txBody>
                  <a:tcPr marL="0" marR="0" marT="0" marB="0"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800" b="0" i="0" u="none" strike="noStrike" cap="none" normalizeH="0" baseline="0" smtClean="0">
                          <a:ln>
                            <a:noFill/>
                          </a:ln>
                          <a:solidFill>
                            <a:schemeClr val="tx1"/>
                          </a:solidFill>
                          <a:effectLst/>
                          <a:latin typeface="Arial" charset="0"/>
                          <a:cs typeface="Arial" charset="0"/>
                        </a:rPr>
                        <a:t>элемент</a:t>
                      </a:r>
                    </a:p>
                  </a:txBody>
                  <a:tcPr marL="0" marR="0" marT="0" marB="0"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r>
              <a:tr h="4794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dirty="0" smtClean="0">
                          <a:ln>
                            <a:noFill/>
                          </a:ln>
                          <a:solidFill>
                            <a:schemeClr val="tx1"/>
                          </a:solidFill>
                          <a:effectLst/>
                          <a:latin typeface="Arial"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r>
            </a:tbl>
          </a:graphicData>
        </a:graphic>
      </p:graphicFrame>
      <p:sp>
        <p:nvSpPr>
          <p:cNvPr id="9" name="AutoShape 1241"/>
          <p:cNvSpPr>
            <a:spLocks noChangeArrowheads="1"/>
          </p:cNvSpPr>
          <p:nvPr/>
        </p:nvSpPr>
        <p:spPr bwMode="auto">
          <a:xfrm>
            <a:off x="1641476" y="4237020"/>
            <a:ext cx="1068635" cy="1216932"/>
          </a:xfrm>
          <a:prstGeom prst="parallelogram">
            <a:avLst>
              <a:gd name="adj" fmla="val 32906"/>
            </a:avLst>
          </a:prstGeom>
          <a:solidFill>
            <a:srgbClr val="8DD9D9"/>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Разделы </a:t>
            </a:r>
          </a:p>
          <a:p>
            <a:pPr algn="ctr"/>
            <a:r>
              <a:rPr lang="ru-RU" altLang="ru-RU" sz="900" dirty="0"/>
              <a:t>определяют</a:t>
            </a:r>
          </a:p>
          <a:p>
            <a:pPr algn="ctr"/>
            <a:r>
              <a:rPr lang="ru-RU" altLang="ru-RU" sz="900" dirty="0"/>
              <a:t>отраслевое </a:t>
            </a:r>
          </a:p>
          <a:p>
            <a:pPr algn="ctr"/>
            <a:r>
              <a:rPr lang="ru-RU" altLang="ru-RU" sz="900" dirty="0"/>
              <a:t>направление</a:t>
            </a:r>
          </a:p>
          <a:p>
            <a:pPr algn="ctr"/>
            <a:r>
              <a:rPr lang="ru-RU" altLang="ru-RU" sz="900" dirty="0"/>
              <a:t>расходов</a:t>
            </a:r>
          </a:p>
        </p:txBody>
      </p:sp>
      <p:sp>
        <p:nvSpPr>
          <p:cNvPr id="10" name="AutoShape 1242"/>
          <p:cNvSpPr>
            <a:spLocks noChangeArrowheads="1"/>
          </p:cNvSpPr>
          <p:nvPr/>
        </p:nvSpPr>
        <p:spPr bwMode="auto">
          <a:xfrm>
            <a:off x="2372519" y="4228193"/>
            <a:ext cx="1223962" cy="1223963"/>
          </a:xfrm>
          <a:prstGeom prst="parallelogram">
            <a:avLst>
              <a:gd name="adj" fmla="val 27668"/>
            </a:avLst>
          </a:prstGeom>
          <a:solidFill>
            <a:srgbClr val="0099FF"/>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Подразделы</a:t>
            </a:r>
          </a:p>
          <a:p>
            <a:pPr algn="ctr"/>
            <a:r>
              <a:rPr lang="ru-RU" altLang="ru-RU" sz="900" dirty="0"/>
              <a:t>детализируют</a:t>
            </a:r>
          </a:p>
          <a:p>
            <a:pPr algn="ctr"/>
            <a:r>
              <a:rPr lang="ru-RU" altLang="ru-RU" sz="900" dirty="0"/>
              <a:t>направления </a:t>
            </a:r>
          </a:p>
          <a:p>
            <a:pPr algn="ctr"/>
            <a:r>
              <a:rPr lang="ru-RU" altLang="ru-RU" sz="900" dirty="0"/>
              <a:t>в разделах</a:t>
            </a:r>
          </a:p>
        </p:txBody>
      </p:sp>
      <p:sp>
        <p:nvSpPr>
          <p:cNvPr id="12" name="AutoShape 1245"/>
          <p:cNvSpPr>
            <a:spLocks noChangeArrowheads="1"/>
          </p:cNvSpPr>
          <p:nvPr/>
        </p:nvSpPr>
        <p:spPr bwMode="auto">
          <a:xfrm>
            <a:off x="523252" y="4228194"/>
            <a:ext cx="1456460" cy="1223962"/>
          </a:xfrm>
          <a:prstGeom prst="parallelogram">
            <a:avLst>
              <a:gd name="adj" fmla="val 24643"/>
            </a:avLst>
          </a:prstGeom>
          <a:solidFill>
            <a:srgbClr val="0099FF"/>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Уникальный </a:t>
            </a:r>
          </a:p>
          <a:p>
            <a:pPr algn="ctr"/>
            <a:r>
              <a:rPr lang="ru-RU" altLang="ru-RU" sz="900" dirty="0"/>
              <a:t>код для каждого</a:t>
            </a:r>
          </a:p>
          <a:p>
            <a:pPr algn="ctr"/>
            <a:r>
              <a:rPr lang="ru-RU" altLang="ru-RU" sz="900" dirty="0"/>
              <a:t> ГРБС</a:t>
            </a:r>
          </a:p>
        </p:txBody>
      </p:sp>
      <p:sp>
        <p:nvSpPr>
          <p:cNvPr id="13" name="AutoShape 1249"/>
          <p:cNvSpPr>
            <a:spLocks noChangeArrowheads="1"/>
          </p:cNvSpPr>
          <p:nvPr/>
        </p:nvSpPr>
        <p:spPr bwMode="auto">
          <a:xfrm>
            <a:off x="3233057" y="4228194"/>
            <a:ext cx="2590800" cy="1216932"/>
          </a:xfrm>
          <a:prstGeom prst="parallelogram">
            <a:avLst>
              <a:gd name="adj" fmla="val 28443"/>
            </a:avLst>
          </a:prstGeom>
          <a:solidFill>
            <a:srgbClr val="8DD9D9"/>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Целевые статьи обеспечивают</a:t>
            </a:r>
          </a:p>
          <a:p>
            <a:pPr algn="ctr"/>
            <a:r>
              <a:rPr lang="ru-RU" altLang="ru-RU" sz="900" dirty="0"/>
              <a:t>привязку бюджетных ассигнований</a:t>
            </a:r>
          </a:p>
          <a:p>
            <a:pPr algn="ctr"/>
            <a:r>
              <a:rPr lang="ru-RU" altLang="ru-RU" sz="900" dirty="0"/>
              <a:t>к конкретным программам, </a:t>
            </a:r>
          </a:p>
          <a:p>
            <a:pPr algn="ctr"/>
            <a:r>
              <a:rPr lang="ru-RU" altLang="ru-RU" sz="900" dirty="0"/>
              <a:t>направлениям деятельности</a:t>
            </a:r>
          </a:p>
          <a:p>
            <a:pPr algn="ctr"/>
            <a:r>
              <a:rPr lang="ru-RU" altLang="ru-RU" sz="900" dirty="0"/>
              <a:t>субъектов бюджетного</a:t>
            </a:r>
          </a:p>
          <a:p>
            <a:pPr algn="ctr"/>
            <a:r>
              <a:rPr lang="ru-RU" altLang="ru-RU" sz="900" dirty="0"/>
              <a:t>планирования и участников</a:t>
            </a:r>
          </a:p>
          <a:p>
            <a:pPr algn="ctr"/>
            <a:r>
              <a:rPr lang="ru-RU" altLang="ru-RU" sz="900" dirty="0"/>
              <a:t>бюджетного процесса</a:t>
            </a:r>
          </a:p>
          <a:p>
            <a:pPr algn="ctr"/>
            <a:r>
              <a:rPr lang="ru-RU" altLang="ru-RU" sz="900" dirty="0"/>
              <a:t>в рамках подразделов</a:t>
            </a:r>
          </a:p>
        </p:txBody>
      </p:sp>
      <p:sp>
        <p:nvSpPr>
          <p:cNvPr id="14" name="AutoShape 1250"/>
          <p:cNvSpPr>
            <a:spLocks noChangeArrowheads="1"/>
          </p:cNvSpPr>
          <p:nvPr/>
        </p:nvSpPr>
        <p:spPr bwMode="auto">
          <a:xfrm>
            <a:off x="5364389" y="4223430"/>
            <a:ext cx="1657350" cy="1223963"/>
          </a:xfrm>
          <a:prstGeom prst="parallelogram">
            <a:avLst>
              <a:gd name="adj" fmla="val 33852"/>
            </a:avLst>
          </a:prstGeom>
          <a:solidFill>
            <a:srgbClr val="0099FF"/>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Виды расходов</a:t>
            </a:r>
          </a:p>
          <a:p>
            <a:pPr algn="ctr"/>
            <a:r>
              <a:rPr lang="ru-RU" altLang="ru-RU" sz="900" dirty="0"/>
              <a:t>Указывают вид</a:t>
            </a:r>
          </a:p>
          <a:p>
            <a:pPr algn="ctr"/>
            <a:r>
              <a:rPr lang="ru-RU" altLang="ru-RU" sz="900" dirty="0"/>
              <a:t>Бюджетных </a:t>
            </a:r>
          </a:p>
          <a:p>
            <a:pPr algn="ctr"/>
            <a:r>
              <a:rPr lang="ru-RU" altLang="ru-RU" sz="900" dirty="0"/>
              <a:t>ассигнований</a:t>
            </a:r>
          </a:p>
        </p:txBody>
      </p:sp>
      <p:sp>
        <p:nvSpPr>
          <p:cNvPr id="15" name="AutoShape 1251"/>
          <p:cNvSpPr>
            <a:spLocks noChangeArrowheads="1"/>
          </p:cNvSpPr>
          <p:nvPr/>
        </p:nvSpPr>
        <p:spPr bwMode="auto">
          <a:xfrm>
            <a:off x="6516216" y="4221162"/>
            <a:ext cx="2160588" cy="1223963"/>
          </a:xfrm>
          <a:prstGeom prst="parallelogram">
            <a:avLst>
              <a:gd name="adj" fmla="val 29687"/>
            </a:avLst>
          </a:prstGeom>
          <a:solidFill>
            <a:srgbClr val="8DD9D9"/>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КОСГУ отражает </a:t>
            </a:r>
          </a:p>
          <a:p>
            <a:pPr algn="ctr"/>
            <a:r>
              <a:rPr lang="ru-RU" altLang="ru-RU" sz="900" dirty="0"/>
              <a:t>экономическое содержание</a:t>
            </a:r>
          </a:p>
          <a:p>
            <a:pPr algn="ctr"/>
            <a:r>
              <a:rPr lang="ru-RU" altLang="ru-RU" sz="900" dirty="0"/>
              <a:t>операций государственного</a:t>
            </a:r>
          </a:p>
          <a:p>
            <a:pPr algn="ctr"/>
            <a:r>
              <a:rPr lang="ru-RU" altLang="ru-RU" sz="900" dirty="0"/>
              <a:t>сектора. В решении</a:t>
            </a:r>
          </a:p>
          <a:p>
            <a:pPr algn="ctr"/>
            <a:r>
              <a:rPr lang="ru-RU" altLang="ru-RU" sz="900" dirty="0"/>
              <a:t>о бюджете не </a:t>
            </a:r>
          </a:p>
          <a:p>
            <a:pPr algn="ctr"/>
            <a:r>
              <a:rPr lang="ru-RU" altLang="ru-RU" sz="900" dirty="0"/>
              <a:t>применяется</a:t>
            </a:r>
          </a:p>
        </p:txBody>
      </p:sp>
    </p:spTree>
    <p:extLst>
      <p:ext uri="{BB962C8B-B14F-4D97-AF65-F5344CB8AC3E}">
        <p14:creationId xmlns:p14="http://schemas.microsoft.com/office/powerpoint/2010/main" xmlns="" val="1081075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31640" y="404664"/>
            <a:ext cx="6778625"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3800" kern="0" dirty="0" smtClean="0">
                <a:solidFill>
                  <a:srgbClr val="00B050"/>
                </a:solidFill>
                <a:effectLst>
                  <a:outerShdw blurRad="38100" dist="38100" dir="2700000" algn="tl">
                    <a:srgbClr val="000000">
                      <a:alpha val="43137"/>
                    </a:srgbClr>
                  </a:outerShdw>
                </a:effectLst>
              </a:rPr>
              <a:t>Доходы и расходы бюджета</a:t>
            </a:r>
          </a:p>
        </p:txBody>
      </p:sp>
      <p:sp>
        <p:nvSpPr>
          <p:cNvPr id="3" name="Text Box 8"/>
          <p:cNvSpPr txBox="1">
            <a:spLocks noChangeArrowheads="1"/>
          </p:cNvSpPr>
          <p:nvPr/>
        </p:nvSpPr>
        <p:spPr bwMode="auto">
          <a:xfrm>
            <a:off x="914379" y="1412776"/>
            <a:ext cx="6985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b="1" dirty="0"/>
              <a:t>ПРИНЦИП разграничения</a:t>
            </a:r>
            <a:r>
              <a:rPr lang="ru-RU" altLang="ru-RU" dirty="0"/>
              <a:t> доходов, расходов и источников финансирования дефицита бюджета</a:t>
            </a:r>
          </a:p>
        </p:txBody>
      </p:sp>
      <p:sp>
        <p:nvSpPr>
          <p:cNvPr id="4" name="Text Box 13"/>
          <p:cNvSpPr txBox="1">
            <a:spLocks noChangeArrowheads="1"/>
          </p:cNvSpPr>
          <p:nvPr/>
        </p:nvSpPr>
        <p:spPr bwMode="auto">
          <a:xfrm>
            <a:off x="900113" y="2492375"/>
            <a:ext cx="5040312"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ru-RU" altLang="ru-RU" dirty="0"/>
              <a:t>За каждым бюджетом в соответствии с законодательством Российской Федерации закреплены ДОХОДЫ, РАСХОДЫ и источники финансирования дефицита бюджета</a:t>
            </a:r>
          </a:p>
        </p:txBody>
      </p:sp>
      <p:sp>
        <p:nvSpPr>
          <p:cNvPr id="5" name="Text Box 12"/>
          <p:cNvSpPr txBox="1">
            <a:spLocks noChangeArrowheads="1"/>
          </p:cNvSpPr>
          <p:nvPr/>
        </p:nvSpPr>
        <p:spPr bwMode="auto">
          <a:xfrm>
            <a:off x="830671" y="4149080"/>
            <a:ext cx="7632700"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ru-RU" altLang="ru-RU" sz="1600" dirty="0"/>
              <a:t>Разграничение </a:t>
            </a:r>
            <a:r>
              <a:rPr lang="ru-RU" altLang="ru-RU" sz="1600" b="1" u="sng" dirty="0"/>
              <a:t>доходов </a:t>
            </a:r>
            <a:r>
              <a:rPr lang="ru-RU" altLang="ru-RU" sz="1600" dirty="0"/>
              <a:t>бюджетов установлено Бюджетным Кодексом Российской Федерации, региональным и муниципальным законодательством</a:t>
            </a:r>
          </a:p>
          <a:p>
            <a:pPr>
              <a:spcBef>
                <a:spcPct val="50000"/>
              </a:spcBef>
            </a:pPr>
            <a:r>
              <a:rPr lang="ru-RU" altLang="ru-RU" sz="1600" dirty="0"/>
              <a:t>Разграничение </a:t>
            </a:r>
            <a:r>
              <a:rPr lang="ru-RU" altLang="ru-RU" sz="1600" b="1" u="sng" dirty="0"/>
              <a:t>расходов</a:t>
            </a:r>
            <a:r>
              <a:rPr lang="ru-RU" altLang="ru-RU" sz="1600" dirty="0"/>
              <a:t> бюджетов установлено Федеральными законами от 06.10.1999 г. № 184-ФЗ «Об общих принципах организации законодательных (представительных) и исполнительных органов государственной власти субъектов РФ», от 06.10.2003г. № 131-ФЗ «Об общих принципах местного самоуправления в Российской Федерации», региональным и муниципальным законодательством</a:t>
            </a:r>
          </a:p>
        </p:txBody>
      </p:sp>
      <p:pic>
        <p:nvPicPr>
          <p:cNvPr id="6" name="Picture 10" descr="fd9511e647e9fcee6bbfa44aac3b66e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5905064" y="2183755"/>
            <a:ext cx="2624137" cy="1965325"/>
          </a:xfrm>
          <a:prstGeom prst="rect">
            <a:avLst/>
          </a:prstGeom>
          <a:noFill/>
        </p:spPr>
      </p:pic>
    </p:spTree>
    <p:extLst>
      <p:ext uri="{BB962C8B-B14F-4D97-AF65-F5344CB8AC3E}">
        <p14:creationId xmlns:p14="http://schemas.microsoft.com/office/powerpoint/2010/main" xmlns="" val="323792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31640" y="404664"/>
            <a:ext cx="685165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2000" b="1" i="1" kern="0" dirty="0" smtClean="0"/>
              <a:t>Доходы бюджета</a:t>
            </a:r>
            <a:r>
              <a:rPr lang="ru-RU" altLang="ru-RU" sz="1800" kern="0" dirty="0" smtClean="0"/>
              <a:t> – поступающие в бюджет денежные средства, за исключением средств, являющихся источниками финансирования дефицита</a:t>
            </a:r>
          </a:p>
        </p:txBody>
      </p:sp>
      <p:sp>
        <p:nvSpPr>
          <p:cNvPr id="3" name="Rectangle 19"/>
          <p:cNvSpPr>
            <a:spLocks noChangeArrowheads="1"/>
          </p:cNvSpPr>
          <p:nvPr/>
        </p:nvSpPr>
        <p:spPr bwMode="auto">
          <a:xfrm>
            <a:off x="871265" y="3510848"/>
            <a:ext cx="2305050" cy="2808288"/>
          </a:xfrm>
          <a:prstGeom prst="rect">
            <a:avLst/>
          </a:prstGeom>
          <a:blipFill>
            <a:blip r:embed="rId3" cstate="print"/>
            <a:tile tx="0" ty="0" sx="100000" sy="100000" flip="none" algn="tl"/>
          </a:blip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ru-RU" altLang="ru-RU" sz="1400" dirty="0"/>
              <a:t>Поступления от уплаты </a:t>
            </a:r>
          </a:p>
          <a:p>
            <a:r>
              <a:rPr lang="ru-RU" altLang="ru-RU" sz="1400" dirty="0"/>
              <a:t>налогов, установленных </a:t>
            </a:r>
          </a:p>
          <a:p>
            <a:r>
              <a:rPr lang="ru-RU" altLang="ru-RU" sz="1400" dirty="0"/>
              <a:t>Налоговым Кодексом РФ:</a:t>
            </a:r>
          </a:p>
          <a:p>
            <a:r>
              <a:rPr lang="ru-RU" altLang="ru-RU" sz="1400" dirty="0"/>
              <a:t>-налог на доходы </a:t>
            </a:r>
          </a:p>
          <a:p>
            <a:r>
              <a:rPr lang="ru-RU" altLang="ru-RU" sz="1400" dirty="0"/>
              <a:t>физических лиц;</a:t>
            </a:r>
          </a:p>
          <a:p>
            <a:pPr>
              <a:buFontTx/>
              <a:buChar char="-"/>
            </a:pPr>
            <a:r>
              <a:rPr lang="ru-RU" altLang="ru-RU" sz="1400" dirty="0"/>
              <a:t>акцизы;</a:t>
            </a:r>
          </a:p>
          <a:p>
            <a:r>
              <a:rPr lang="ru-RU" altLang="ru-RU" sz="1400" dirty="0" smtClean="0"/>
              <a:t>-налоги на совокупный </a:t>
            </a:r>
          </a:p>
          <a:p>
            <a:r>
              <a:rPr lang="ru-RU" altLang="ru-RU" sz="1400" dirty="0" smtClean="0"/>
              <a:t> доход;</a:t>
            </a:r>
          </a:p>
          <a:p>
            <a:r>
              <a:rPr lang="ru-RU" altLang="ru-RU" sz="1400" dirty="0" smtClean="0"/>
              <a:t>-налоги на имущество;</a:t>
            </a:r>
            <a:endParaRPr lang="ru-RU" altLang="ru-RU" sz="1400" dirty="0"/>
          </a:p>
          <a:p>
            <a:pPr>
              <a:buFontTx/>
              <a:buChar char="-"/>
            </a:pPr>
            <a:r>
              <a:rPr lang="ru-RU" altLang="ru-RU" sz="1400" dirty="0"/>
              <a:t>госпошлина</a:t>
            </a:r>
          </a:p>
        </p:txBody>
      </p:sp>
      <p:sp>
        <p:nvSpPr>
          <p:cNvPr id="4" name="Rectangle 20"/>
          <p:cNvSpPr>
            <a:spLocks noChangeArrowheads="1"/>
          </p:cNvSpPr>
          <p:nvPr/>
        </p:nvSpPr>
        <p:spPr bwMode="auto">
          <a:xfrm>
            <a:off x="3550138" y="3505845"/>
            <a:ext cx="2663825" cy="2808288"/>
          </a:xfrm>
          <a:prstGeom prst="rect">
            <a:avLst/>
          </a:prstGeom>
          <a:blipFill>
            <a:blip r:embed="rId3" cstate="print"/>
            <a:tile tx="0" ty="0" sx="100000" sy="100000" flip="none" algn="tl"/>
          </a:blip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ru-RU" altLang="ru-RU" sz="1400" dirty="0"/>
              <a:t>Платежи, установленные</a:t>
            </a:r>
          </a:p>
          <a:p>
            <a:r>
              <a:rPr lang="ru-RU" altLang="ru-RU" sz="1400" dirty="0"/>
              <a:t> законодательством </a:t>
            </a:r>
          </a:p>
          <a:p>
            <a:r>
              <a:rPr lang="ru-RU" altLang="ru-RU" sz="1400" dirty="0"/>
              <a:t>Российской Федерации:</a:t>
            </a:r>
          </a:p>
          <a:p>
            <a:r>
              <a:rPr lang="ru-RU" altLang="ru-RU" sz="1400" dirty="0"/>
              <a:t>-арендная плата за землю;</a:t>
            </a:r>
          </a:p>
          <a:p>
            <a:r>
              <a:rPr lang="ru-RU" altLang="ru-RU" sz="1400" dirty="0"/>
              <a:t>-доходы от использования</a:t>
            </a:r>
          </a:p>
          <a:p>
            <a:r>
              <a:rPr lang="ru-RU" altLang="ru-RU" sz="1400" dirty="0"/>
              <a:t>муниципального имущества;</a:t>
            </a:r>
          </a:p>
          <a:p>
            <a:r>
              <a:rPr lang="ru-RU" altLang="ru-RU" sz="1400" dirty="0"/>
              <a:t>-доходы от реализации</a:t>
            </a:r>
          </a:p>
          <a:p>
            <a:r>
              <a:rPr lang="ru-RU" altLang="ru-RU" sz="1400" dirty="0"/>
              <a:t>муниципального имущества;</a:t>
            </a:r>
          </a:p>
          <a:p>
            <a:r>
              <a:rPr lang="ru-RU" altLang="ru-RU" sz="1400" dirty="0"/>
              <a:t>-доходы от продажи</a:t>
            </a:r>
          </a:p>
          <a:p>
            <a:r>
              <a:rPr lang="ru-RU" altLang="ru-RU" sz="1400" dirty="0"/>
              <a:t>земельных участков;</a:t>
            </a:r>
          </a:p>
          <a:p>
            <a:r>
              <a:rPr lang="ru-RU" altLang="ru-RU" sz="1400" dirty="0"/>
              <a:t>-штрафы за нарушение </a:t>
            </a:r>
          </a:p>
          <a:p>
            <a:r>
              <a:rPr lang="ru-RU" altLang="ru-RU" sz="1400" dirty="0"/>
              <a:t>законодательства;</a:t>
            </a:r>
          </a:p>
          <a:p>
            <a:r>
              <a:rPr lang="ru-RU" altLang="ru-RU" sz="1400" dirty="0"/>
              <a:t>-прочие </a:t>
            </a:r>
          </a:p>
        </p:txBody>
      </p:sp>
      <p:sp>
        <p:nvSpPr>
          <p:cNvPr id="5" name="Rectangle 21"/>
          <p:cNvSpPr>
            <a:spLocks noChangeArrowheads="1"/>
          </p:cNvSpPr>
          <p:nvPr/>
        </p:nvSpPr>
        <p:spPr bwMode="auto">
          <a:xfrm>
            <a:off x="6347608" y="3510848"/>
            <a:ext cx="2305050" cy="2808288"/>
          </a:xfrm>
          <a:prstGeom prst="rect">
            <a:avLst/>
          </a:prstGeom>
          <a:blipFill>
            <a:blip r:embed="rId3" cstate="print"/>
            <a:tile tx="0" ty="0" sx="100000" sy="100000" flip="none" algn="tl"/>
          </a:blip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1400" dirty="0"/>
              <a:t>Поступления от других</a:t>
            </a:r>
          </a:p>
          <a:p>
            <a:pPr algn="ctr"/>
            <a:r>
              <a:rPr lang="ru-RU" altLang="ru-RU" sz="1400" dirty="0"/>
              <a:t> бюджетов (межбюджетные </a:t>
            </a:r>
          </a:p>
          <a:p>
            <a:pPr algn="ctr"/>
            <a:r>
              <a:rPr lang="ru-RU" altLang="ru-RU" sz="1400" dirty="0"/>
              <a:t>трансферты),организаций, </a:t>
            </a:r>
          </a:p>
          <a:p>
            <a:pPr algn="ctr"/>
            <a:r>
              <a:rPr lang="ru-RU" altLang="ru-RU" sz="1400" dirty="0"/>
              <a:t>граждан (кроме налоговых</a:t>
            </a:r>
          </a:p>
          <a:p>
            <a:pPr algn="ctr"/>
            <a:r>
              <a:rPr lang="ru-RU" altLang="ru-RU" sz="1400" dirty="0"/>
              <a:t>и неналоговых доходов)</a:t>
            </a:r>
          </a:p>
        </p:txBody>
      </p:sp>
      <p:sp>
        <p:nvSpPr>
          <p:cNvPr id="6" name="AutoShape 22"/>
          <p:cNvSpPr>
            <a:spLocks noChangeArrowheads="1"/>
          </p:cNvSpPr>
          <p:nvPr/>
        </p:nvSpPr>
        <p:spPr bwMode="auto">
          <a:xfrm>
            <a:off x="1727200" y="3013720"/>
            <a:ext cx="504825" cy="492125"/>
          </a:xfrm>
          <a:prstGeom prst="downArrow">
            <a:avLst>
              <a:gd name="adj1" fmla="val 50000"/>
              <a:gd name="adj2" fmla="val 25000"/>
            </a:avLst>
          </a:prstGeom>
          <a:solidFill>
            <a:schemeClr val="accent5">
              <a:lumMod val="75000"/>
            </a:schemeClr>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7" name="AutoShape 23"/>
          <p:cNvSpPr>
            <a:spLocks noChangeArrowheads="1"/>
          </p:cNvSpPr>
          <p:nvPr/>
        </p:nvSpPr>
        <p:spPr bwMode="auto">
          <a:xfrm>
            <a:off x="7235825" y="3018723"/>
            <a:ext cx="504825" cy="492125"/>
          </a:xfrm>
          <a:prstGeom prst="downArrow">
            <a:avLst>
              <a:gd name="adj1" fmla="val 50000"/>
              <a:gd name="adj2" fmla="val 25000"/>
            </a:avLst>
          </a:prstGeom>
          <a:solidFill>
            <a:schemeClr val="accent5">
              <a:lumMod val="75000"/>
            </a:schemeClr>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8" name="AutoShape 24"/>
          <p:cNvSpPr>
            <a:spLocks noChangeArrowheads="1"/>
          </p:cNvSpPr>
          <p:nvPr/>
        </p:nvSpPr>
        <p:spPr bwMode="auto">
          <a:xfrm>
            <a:off x="4507805" y="3018723"/>
            <a:ext cx="504825" cy="492125"/>
          </a:xfrm>
          <a:prstGeom prst="downArrow">
            <a:avLst>
              <a:gd name="adj1" fmla="val 50000"/>
              <a:gd name="adj2" fmla="val 25000"/>
            </a:avLst>
          </a:prstGeom>
          <a:solidFill>
            <a:schemeClr val="accent5">
              <a:lumMod val="75000"/>
            </a:schemeClr>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grpSp>
        <p:nvGrpSpPr>
          <p:cNvPr id="10" name="Organization Chart 10"/>
          <p:cNvGrpSpPr>
            <a:grpSpLocks/>
          </p:cNvGrpSpPr>
          <p:nvPr/>
        </p:nvGrpSpPr>
        <p:grpSpPr bwMode="auto">
          <a:xfrm>
            <a:off x="871265" y="1273820"/>
            <a:ext cx="7772400" cy="2044700"/>
            <a:chOff x="410" y="705"/>
            <a:chExt cx="4236" cy="1288"/>
          </a:xfrm>
          <a:blipFill>
            <a:blip r:embed="rId3"/>
            <a:tile tx="0" ty="0" sx="100000" sy="100000" flip="none" algn="tl"/>
          </a:blipFill>
        </p:grpSpPr>
        <p:cxnSp>
          <p:nvCxnSpPr>
            <p:cNvPr id="8196" name="_s8196"/>
            <p:cNvCxnSpPr>
              <a:cxnSpLocks noChangeShapeType="1"/>
              <a:stCxn id="14" idx="0"/>
              <a:endCxn id="11" idx="2"/>
            </p:cNvCxnSpPr>
            <p:nvPr/>
          </p:nvCxnSpPr>
          <p:spPr bwMode="auto">
            <a:xfrm rot="5400000" flipH="1">
              <a:off x="3187" y="577"/>
              <a:ext cx="144" cy="1459"/>
            </a:xfrm>
            <a:prstGeom prst="bentConnector3">
              <a:avLst>
                <a:gd name="adj1" fmla="val 50000"/>
              </a:avLst>
            </a:prstGeom>
            <a:grpFill/>
            <a:ln w="28575">
              <a:solidFill>
                <a:schemeClr val="tx1"/>
              </a:solidFill>
              <a:miter lim="800000"/>
              <a:headEnd/>
              <a:tailEnd/>
            </a:ln>
            <a:extLst/>
          </p:spPr>
        </p:cxnSp>
        <p:cxnSp>
          <p:nvCxnSpPr>
            <p:cNvPr id="8197" name="_s8197"/>
            <p:cNvCxnSpPr>
              <a:cxnSpLocks noChangeShapeType="1"/>
              <a:stCxn id="13" idx="0"/>
              <a:endCxn id="11" idx="2"/>
            </p:cNvCxnSpPr>
            <p:nvPr/>
          </p:nvCxnSpPr>
          <p:spPr bwMode="auto">
            <a:xfrm rot="16200000">
              <a:off x="2457" y="1306"/>
              <a:ext cx="144" cy="1"/>
            </a:xfrm>
            <a:prstGeom prst="bentConnector3">
              <a:avLst>
                <a:gd name="adj1" fmla="val 50000"/>
              </a:avLst>
            </a:prstGeom>
            <a:grpFill/>
            <a:ln w="28575">
              <a:solidFill>
                <a:schemeClr val="tx1"/>
              </a:solidFill>
              <a:miter lim="800000"/>
              <a:headEnd/>
              <a:tailEnd/>
            </a:ln>
            <a:extLst/>
          </p:spPr>
        </p:cxnSp>
        <p:cxnSp>
          <p:nvCxnSpPr>
            <p:cNvPr id="8198" name="_s8198"/>
            <p:cNvCxnSpPr>
              <a:cxnSpLocks noChangeShapeType="1"/>
              <a:stCxn id="12" idx="0"/>
              <a:endCxn id="11" idx="2"/>
            </p:cNvCxnSpPr>
            <p:nvPr/>
          </p:nvCxnSpPr>
          <p:spPr bwMode="auto">
            <a:xfrm rot="16200000">
              <a:off x="1727" y="576"/>
              <a:ext cx="144" cy="1461"/>
            </a:xfrm>
            <a:prstGeom prst="bentConnector3">
              <a:avLst>
                <a:gd name="adj1" fmla="val 50000"/>
              </a:avLst>
            </a:prstGeom>
            <a:grpFill/>
            <a:ln w="28575">
              <a:solidFill>
                <a:schemeClr val="tx1"/>
              </a:solidFill>
              <a:miter lim="800000"/>
              <a:headEnd/>
              <a:tailEnd/>
            </a:ln>
            <a:extLst/>
          </p:spPr>
        </p:cxnSp>
        <p:sp>
          <p:nvSpPr>
            <p:cNvPr id="11" name="_s8199"/>
            <p:cNvSpPr>
              <a:spLocks noChangeArrowheads="1"/>
            </p:cNvSpPr>
            <p:nvPr/>
          </p:nvSpPr>
          <p:spPr bwMode="auto">
            <a:xfrm>
              <a:off x="1800" y="919"/>
              <a:ext cx="1457" cy="316"/>
            </a:xfrm>
            <a:prstGeom prst="roundRect">
              <a:avLst>
                <a:gd name="adj" fmla="val 16667"/>
              </a:avLst>
            </a:prstGeom>
            <a:grp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smtClean="0">
                  <a:ln>
                    <a:noFill/>
                  </a:ln>
                  <a:solidFill>
                    <a:schemeClr val="tx1"/>
                  </a:solidFill>
                  <a:effectLst/>
                  <a:latin typeface="Arial" charset="0"/>
                  <a:cs typeface="Arial" charset="0"/>
                </a:rPr>
                <a:t>Доходы бюджета</a:t>
              </a:r>
            </a:p>
          </p:txBody>
        </p:sp>
        <p:sp>
          <p:nvSpPr>
            <p:cNvPr id="12" name="_s8200"/>
            <p:cNvSpPr>
              <a:spLocks noChangeArrowheads="1"/>
            </p:cNvSpPr>
            <p:nvPr/>
          </p:nvSpPr>
          <p:spPr bwMode="auto">
            <a:xfrm>
              <a:off x="410" y="1379"/>
              <a:ext cx="1316" cy="422"/>
            </a:xfrm>
            <a:prstGeom prst="roundRect">
              <a:avLst>
                <a:gd name="adj" fmla="val 16667"/>
              </a:avLst>
            </a:prstGeom>
            <a:grp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700" b="0" i="0" u="none" strike="noStrike" cap="none" normalizeH="0" baseline="0" dirty="0" smtClean="0">
                  <a:ln>
                    <a:noFill/>
                  </a:ln>
                  <a:solidFill>
                    <a:schemeClr val="tx1"/>
                  </a:solidFill>
                  <a:effectLst/>
                  <a:latin typeface="Arial" charset="0"/>
                  <a:cs typeface="Arial" charset="0"/>
                </a:rPr>
                <a:t>Налоговые доходы</a:t>
              </a:r>
            </a:p>
          </p:txBody>
        </p:sp>
        <p:sp>
          <p:nvSpPr>
            <p:cNvPr id="13" name="_s8201"/>
            <p:cNvSpPr>
              <a:spLocks noChangeArrowheads="1"/>
            </p:cNvSpPr>
            <p:nvPr/>
          </p:nvSpPr>
          <p:spPr bwMode="auto">
            <a:xfrm>
              <a:off x="1870" y="1379"/>
              <a:ext cx="1316" cy="422"/>
            </a:xfrm>
            <a:prstGeom prst="roundRect">
              <a:avLst>
                <a:gd name="adj" fmla="val 16667"/>
              </a:avLst>
            </a:prstGeom>
            <a:grp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700" b="0" i="0" u="none" strike="noStrike" cap="none" normalizeH="0" baseline="0" dirty="0" smtClean="0">
                  <a:ln>
                    <a:noFill/>
                  </a:ln>
                  <a:solidFill>
                    <a:schemeClr val="tx1"/>
                  </a:solidFill>
                  <a:effectLst/>
                  <a:latin typeface="Arial" charset="0"/>
                  <a:cs typeface="Arial" charset="0"/>
                </a:rPr>
                <a:t>Неналоговые</a:t>
              </a:r>
              <a:r>
                <a:rPr kumimoji="0" lang="ru-RU" altLang="ru-RU" sz="1700" b="0" i="0" u="none" strike="noStrike" cap="none" normalizeH="0" dirty="0" smtClean="0">
                  <a:ln>
                    <a:noFill/>
                  </a:ln>
                  <a:solidFill>
                    <a:schemeClr val="tx1"/>
                  </a:solidFill>
                  <a:effectLst/>
                  <a:latin typeface="Arial" charset="0"/>
                  <a:cs typeface="Arial" charset="0"/>
                </a:rPr>
                <a:t> доходы</a:t>
              </a:r>
              <a:endParaRPr kumimoji="0" lang="ru-RU" altLang="ru-RU" sz="1700" b="0" i="0" u="none" strike="noStrike" cap="none" normalizeH="0" baseline="0" dirty="0" smtClean="0">
                <a:ln>
                  <a:noFill/>
                </a:ln>
                <a:solidFill>
                  <a:schemeClr val="tx1"/>
                </a:solidFill>
                <a:effectLst/>
                <a:latin typeface="Arial" charset="0"/>
                <a:cs typeface="Arial" charset="0"/>
              </a:endParaRPr>
            </a:p>
          </p:txBody>
        </p:sp>
        <p:sp>
          <p:nvSpPr>
            <p:cNvPr id="14" name="_s8202"/>
            <p:cNvSpPr>
              <a:spLocks noChangeArrowheads="1"/>
            </p:cNvSpPr>
            <p:nvPr/>
          </p:nvSpPr>
          <p:spPr bwMode="auto">
            <a:xfrm>
              <a:off x="3330" y="1379"/>
              <a:ext cx="1316" cy="422"/>
            </a:xfrm>
            <a:prstGeom prst="roundRect">
              <a:avLst>
                <a:gd name="adj" fmla="val 16667"/>
              </a:avLst>
            </a:prstGeom>
            <a:grp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700" b="0" i="0" u="none" strike="noStrike" cap="none" normalizeH="0" baseline="0" smtClean="0">
                  <a:ln>
                    <a:noFill/>
                  </a:ln>
                  <a:solidFill>
                    <a:schemeClr val="tx1"/>
                  </a:solidFill>
                  <a:effectLst/>
                  <a:latin typeface="Arial" charset="0"/>
                  <a:cs typeface="Arial" charset="0"/>
                </a:rPr>
                <a:t>Безвозмездные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700" b="0" i="0" u="none" strike="noStrike" cap="none" normalizeH="0" baseline="0" smtClean="0">
                  <a:ln>
                    <a:noFill/>
                  </a:ln>
                  <a:solidFill>
                    <a:schemeClr val="tx1"/>
                  </a:solidFill>
                  <a:effectLst/>
                  <a:latin typeface="Arial" charset="0"/>
                  <a:cs typeface="Arial" charset="0"/>
                </a:rPr>
                <a:t>поступления</a:t>
              </a:r>
            </a:p>
          </p:txBody>
        </p:sp>
      </p:grpSp>
    </p:spTree>
    <p:extLst>
      <p:ext uri="{BB962C8B-B14F-4D97-AF65-F5344CB8AC3E}">
        <p14:creationId xmlns:p14="http://schemas.microsoft.com/office/powerpoint/2010/main" xmlns="" val="769892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2688" y="277813"/>
            <a:ext cx="6778625"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3200" b="1" kern="0" dirty="0" smtClean="0">
                <a:effectLst/>
                <a:latin typeface="Times New Roman" panose="02020603050405020304" pitchFamily="18" charset="0"/>
                <a:cs typeface="Times New Roman" panose="02020603050405020304" pitchFamily="18" charset="0"/>
              </a:rPr>
              <a:t>Основные сведения </a:t>
            </a:r>
            <a:br>
              <a:rPr lang="ru-RU" altLang="ru-RU" sz="3200" b="1" kern="0" dirty="0" smtClean="0">
                <a:effectLst/>
                <a:latin typeface="Times New Roman" panose="02020603050405020304" pitchFamily="18" charset="0"/>
                <a:cs typeface="Times New Roman" panose="02020603050405020304" pitchFamily="18" charset="0"/>
              </a:rPr>
            </a:br>
            <a:r>
              <a:rPr lang="ru-RU" altLang="ru-RU" sz="3200" b="1" kern="0" dirty="0" smtClean="0">
                <a:effectLst/>
                <a:latin typeface="Times New Roman" panose="02020603050405020304" pitchFamily="18" charset="0"/>
                <a:cs typeface="Times New Roman" panose="02020603050405020304" pitchFamily="18" charset="0"/>
              </a:rPr>
              <a:t>о межбюджетных отношениях</a:t>
            </a:r>
          </a:p>
        </p:txBody>
      </p:sp>
      <p:sp>
        <p:nvSpPr>
          <p:cNvPr id="3" name="AutoShape 8"/>
          <p:cNvSpPr>
            <a:spLocks noChangeArrowheads="1"/>
          </p:cNvSpPr>
          <p:nvPr/>
        </p:nvSpPr>
        <p:spPr bwMode="auto">
          <a:xfrm>
            <a:off x="2411413" y="2781300"/>
            <a:ext cx="4248150" cy="2016125"/>
          </a:xfrm>
          <a:prstGeom prst="octagon">
            <a:avLst>
              <a:gd name="adj" fmla="val 29287"/>
            </a:avLst>
          </a:prstGeom>
          <a:solidFill>
            <a:srgbClr val="92D05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b="1" i="1" dirty="0"/>
              <a:t>Межбюджетные трансферты</a:t>
            </a:r>
            <a:r>
              <a:rPr lang="ru-RU" altLang="ru-RU" dirty="0"/>
              <a:t> – </a:t>
            </a:r>
          </a:p>
          <a:p>
            <a:pPr algn="ctr"/>
            <a:r>
              <a:rPr lang="ru-RU" altLang="ru-RU" sz="1600" dirty="0"/>
              <a:t>это средства,</a:t>
            </a:r>
          </a:p>
          <a:p>
            <a:pPr algn="ctr"/>
            <a:r>
              <a:rPr lang="ru-RU" altLang="ru-RU" sz="1600" dirty="0"/>
              <a:t>предоставляемые одним бюджетом</a:t>
            </a:r>
          </a:p>
          <a:p>
            <a:pPr algn="ctr"/>
            <a:r>
              <a:rPr lang="ru-RU" altLang="ru-RU" sz="1600" dirty="0"/>
              <a:t>бюджетной системы Российской Федерации</a:t>
            </a:r>
          </a:p>
          <a:p>
            <a:pPr algn="ctr"/>
            <a:r>
              <a:rPr lang="ru-RU" altLang="ru-RU" sz="1600" dirty="0"/>
              <a:t>другому бюджету бюджетной системы </a:t>
            </a:r>
          </a:p>
          <a:p>
            <a:pPr algn="ctr"/>
            <a:r>
              <a:rPr lang="ru-RU" altLang="ru-RU" sz="1600" dirty="0"/>
              <a:t>Российской Федерации</a:t>
            </a:r>
          </a:p>
        </p:txBody>
      </p:sp>
      <p:sp>
        <p:nvSpPr>
          <p:cNvPr id="4" name="Document"/>
          <p:cNvSpPr>
            <a:spLocks noEditPoints="1" noChangeArrowheads="1"/>
          </p:cNvSpPr>
          <p:nvPr/>
        </p:nvSpPr>
        <p:spPr bwMode="auto">
          <a:xfrm>
            <a:off x="250825" y="2349500"/>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 name="Document"/>
          <p:cNvSpPr>
            <a:spLocks noEditPoints="1" noChangeArrowheads="1"/>
          </p:cNvSpPr>
          <p:nvPr/>
        </p:nvSpPr>
        <p:spPr bwMode="auto">
          <a:xfrm>
            <a:off x="250825" y="2349500"/>
            <a:ext cx="2017713" cy="21590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ru-RU" sz="2000" b="1" i="1"/>
              <a:t>Дотации</a:t>
            </a:r>
            <a:r>
              <a:rPr lang="ru-RU" i="1"/>
              <a:t> </a:t>
            </a:r>
            <a:r>
              <a:rPr lang="ru-RU" sz="1400" i="1"/>
              <a:t>(</a:t>
            </a:r>
            <a:r>
              <a:rPr lang="ru-RU" sz="1400"/>
              <a:t>от лат. "</a:t>
            </a:r>
            <a:r>
              <a:rPr lang="en-US" sz="1400"/>
              <a:t>Dotatio</a:t>
            </a:r>
            <a:r>
              <a:rPr lang="ru-RU" sz="1400"/>
              <a:t>" – дар, пожертвование</a:t>
            </a:r>
            <a:r>
              <a:rPr lang="ru-RU" sz="1400" i="1"/>
              <a:t>) – </a:t>
            </a:r>
            <a:r>
              <a:rPr lang="ru-RU" sz="1400"/>
              <a:t>предоставляются без определения конкретной цели их использования</a:t>
            </a:r>
            <a:endParaRPr lang="ru-RU" sz="1400" i="1"/>
          </a:p>
        </p:txBody>
      </p:sp>
      <p:sp>
        <p:nvSpPr>
          <p:cNvPr id="6" name="Document"/>
          <p:cNvSpPr>
            <a:spLocks noEditPoints="1" noChangeArrowheads="1"/>
          </p:cNvSpPr>
          <p:nvPr/>
        </p:nvSpPr>
        <p:spPr bwMode="auto">
          <a:xfrm>
            <a:off x="250825" y="4868863"/>
            <a:ext cx="3384550" cy="1838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ru-RU" b="1" i="1"/>
              <a:t>Субвенции</a:t>
            </a:r>
            <a:r>
              <a:rPr lang="ru-RU"/>
              <a:t> </a:t>
            </a:r>
            <a:r>
              <a:rPr lang="ru-RU" sz="1400"/>
              <a:t>(от лат. "</a:t>
            </a:r>
            <a:r>
              <a:rPr lang="en-US" sz="1400"/>
              <a:t>Subvenire</a:t>
            </a:r>
            <a:r>
              <a:rPr lang="ru-RU" sz="1400"/>
              <a:t>" –</a:t>
            </a:r>
            <a:r>
              <a:rPr lang="en-US" sz="1400"/>
              <a:t> </a:t>
            </a:r>
            <a:r>
              <a:rPr lang="ru-RU" sz="1400"/>
              <a:t>приходить на помощь) – предоставляются на финансирование "переданных" другим публично-правовым образованиям полномочий</a:t>
            </a:r>
            <a:endParaRPr lang="ru-RU"/>
          </a:p>
        </p:txBody>
      </p:sp>
      <p:sp>
        <p:nvSpPr>
          <p:cNvPr id="7" name="Document"/>
          <p:cNvSpPr>
            <a:spLocks noEditPoints="1" noChangeArrowheads="1"/>
          </p:cNvSpPr>
          <p:nvPr/>
        </p:nvSpPr>
        <p:spPr bwMode="auto">
          <a:xfrm>
            <a:off x="5508625" y="4868863"/>
            <a:ext cx="3455988" cy="18288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ru-RU" b="1" i="1"/>
              <a:t>Субсидии</a:t>
            </a:r>
            <a:r>
              <a:rPr lang="ru-RU"/>
              <a:t> </a:t>
            </a:r>
            <a:r>
              <a:rPr lang="ru-RU" sz="1400"/>
              <a:t>(от лат. "</a:t>
            </a:r>
            <a:r>
              <a:rPr lang="en-US" sz="1400"/>
              <a:t>Subsidium</a:t>
            </a:r>
            <a:r>
              <a:rPr lang="ru-RU" sz="1400"/>
              <a:t>" – поддержка) – предоставляются на условиях долевого софинансирования расходов других бюджетов</a:t>
            </a:r>
          </a:p>
        </p:txBody>
      </p:sp>
      <p:sp>
        <p:nvSpPr>
          <p:cNvPr id="8" name="Document"/>
          <p:cNvSpPr>
            <a:spLocks noEditPoints="1" noChangeArrowheads="1"/>
          </p:cNvSpPr>
          <p:nvPr/>
        </p:nvSpPr>
        <p:spPr bwMode="auto">
          <a:xfrm>
            <a:off x="6732588" y="2420938"/>
            <a:ext cx="2305050" cy="208756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ru-RU" b="1" i="1"/>
              <a:t>Иные межбюджетные трансферты</a:t>
            </a:r>
            <a:r>
              <a:rPr lang="ru-RU"/>
              <a:t> – </a:t>
            </a:r>
            <a:r>
              <a:rPr lang="ru-RU" sz="1400"/>
              <a:t>предоставляются на определённые цели</a:t>
            </a:r>
          </a:p>
        </p:txBody>
      </p:sp>
      <p:sp>
        <p:nvSpPr>
          <p:cNvPr id="9" name="Rectangle 3"/>
          <p:cNvSpPr txBox="1">
            <a:spLocks noChangeArrowheads="1"/>
          </p:cNvSpPr>
          <p:nvPr/>
        </p:nvSpPr>
        <p:spPr>
          <a:xfrm>
            <a:off x="649288" y="1409927"/>
            <a:ext cx="7772400" cy="820738"/>
          </a:xfrm>
          <a:prstGeom prst="rect">
            <a:avLst/>
          </a:prstGeom>
        </p:spPr>
        <p:txBody>
          <a:bodyPr/>
          <a:lst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a:lstStyle>
          <a:p>
            <a:pPr>
              <a:lnSpc>
                <a:spcPct val="90000"/>
              </a:lnSpc>
            </a:pPr>
            <a:r>
              <a:rPr lang="ru-RU" altLang="ru-RU" sz="1600" b="1" i="1" kern="0" dirty="0" smtClean="0"/>
              <a:t>Межбюджетные отношения</a:t>
            </a:r>
            <a:r>
              <a:rPr lang="ru-RU" altLang="ru-RU" sz="1600" kern="0" dirty="0" smtClean="0"/>
              <a:t> – это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p>
          <a:p>
            <a:pPr>
              <a:lnSpc>
                <a:spcPct val="90000"/>
              </a:lnSpc>
            </a:pPr>
            <a:endParaRPr lang="ru-RU" altLang="ru-RU" sz="1600" kern="0" dirty="0" smtClean="0"/>
          </a:p>
        </p:txBody>
      </p:sp>
    </p:spTree>
    <p:extLst>
      <p:ext uri="{BB962C8B-B14F-4D97-AF65-F5344CB8AC3E}">
        <p14:creationId xmlns:p14="http://schemas.microsoft.com/office/powerpoint/2010/main" xmlns="" val="718602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584" y="764704"/>
            <a:ext cx="7488832" cy="5400600"/>
          </a:xfrm>
        </p:spPr>
        <p:txBody>
          <a:bodyPr>
            <a:normAutofit fontScale="92500" lnSpcReduction="20000"/>
          </a:bodyPr>
          <a:lstStyle/>
          <a:p>
            <a:pPr algn="just"/>
            <a:r>
              <a:rPr lang="ru-RU" dirty="0" smtClean="0">
                <a:solidFill>
                  <a:schemeClr val="tx1"/>
                </a:solidFill>
                <a:latin typeface="Times New Roman" panose="02020603050405020304" pitchFamily="18" charset="0"/>
                <a:cs typeface="Times New Roman" panose="02020603050405020304" pitchFamily="18" charset="0"/>
              </a:rPr>
              <a:t>	</a:t>
            </a:r>
          </a:p>
          <a:p>
            <a:pPr algn="just"/>
            <a:r>
              <a:rPr lang="ru-RU" dirty="0">
                <a:solidFill>
                  <a:schemeClr val="tx1"/>
                </a:solidFill>
                <a:latin typeface="Times New Roman" panose="02020603050405020304" pitchFamily="18" charset="0"/>
                <a:cs typeface="Times New Roman" panose="02020603050405020304" pitchFamily="18" charset="0"/>
              </a:rPr>
              <a:t>	</a:t>
            </a:r>
            <a:r>
              <a:rPr lang="ru-RU" sz="2900" dirty="0" smtClean="0">
                <a:solidFill>
                  <a:schemeClr val="tx1"/>
                </a:solidFill>
                <a:latin typeface="Times New Roman" panose="02020603050405020304" pitchFamily="18" charset="0"/>
                <a:cs typeface="Times New Roman" panose="02020603050405020304" pitchFamily="18" charset="0"/>
              </a:rPr>
              <a:t>Доходы  бюджета </a:t>
            </a:r>
            <a:r>
              <a:rPr lang="ru-RU" sz="2900" dirty="0">
                <a:solidFill>
                  <a:schemeClr val="tx1"/>
                </a:solidFill>
                <a:latin typeface="Times New Roman" panose="02020603050405020304" pitchFamily="18" charset="0"/>
                <a:cs typeface="Times New Roman" panose="02020603050405020304" pitchFamily="18" charset="0"/>
              </a:rPr>
              <a:t>поселения на </a:t>
            </a:r>
            <a:r>
              <a:rPr lang="ru-RU" sz="2900" dirty="0" smtClean="0">
                <a:solidFill>
                  <a:schemeClr val="tx1"/>
                </a:solidFill>
                <a:latin typeface="Times New Roman" panose="02020603050405020304" pitchFamily="18" charset="0"/>
                <a:cs typeface="Times New Roman" panose="02020603050405020304" pitchFamily="18" charset="0"/>
              </a:rPr>
              <a:t>2017 </a:t>
            </a:r>
            <a:r>
              <a:rPr lang="ru-RU" sz="2900" dirty="0">
                <a:solidFill>
                  <a:schemeClr val="tx1"/>
                </a:solidFill>
                <a:latin typeface="Times New Roman" panose="02020603050405020304" pitchFamily="18" charset="0"/>
                <a:cs typeface="Times New Roman" panose="02020603050405020304" pitchFamily="18" charset="0"/>
              </a:rPr>
              <a:t>год </a:t>
            </a:r>
            <a:r>
              <a:rPr lang="ru-RU" sz="2900" dirty="0" smtClean="0">
                <a:solidFill>
                  <a:schemeClr val="tx1"/>
                </a:solidFill>
                <a:latin typeface="Times New Roman" panose="02020603050405020304" pitchFamily="18" charset="0"/>
                <a:cs typeface="Times New Roman" panose="02020603050405020304" pitchFamily="18" charset="0"/>
              </a:rPr>
              <a:t>запланированы в сумме </a:t>
            </a:r>
            <a:r>
              <a:rPr lang="ru-RU" sz="2900" dirty="0" smtClean="0">
                <a:solidFill>
                  <a:schemeClr val="tx1"/>
                </a:solidFill>
                <a:latin typeface="Times New Roman" panose="02020603050405020304" pitchFamily="18" charset="0"/>
                <a:cs typeface="Times New Roman" panose="02020603050405020304" pitchFamily="18" charset="0"/>
              </a:rPr>
              <a:t>7 687,3 </a:t>
            </a:r>
            <a:r>
              <a:rPr lang="ru-RU" sz="2900" dirty="0" smtClean="0">
                <a:solidFill>
                  <a:schemeClr val="tx1"/>
                </a:solidFill>
                <a:latin typeface="Times New Roman" panose="02020603050405020304" pitchFamily="18" charset="0"/>
                <a:cs typeface="Times New Roman" panose="02020603050405020304" pitchFamily="18" charset="0"/>
              </a:rPr>
              <a:t>тыс. </a:t>
            </a:r>
            <a:r>
              <a:rPr lang="ru-RU" sz="2900" dirty="0">
                <a:solidFill>
                  <a:schemeClr val="tx1"/>
                </a:solidFill>
                <a:latin typeface="Times New Roman" panose="02020603050405020304" pitchFamily="18" charset="0"/>
                <a:cs typeface="Times New Roman" panose="02020603050405020304" pitchFamily="18" charset="0"/>
              </a:rPr>
              <a:t>рублей, </a:t>
            </a:r>
            <a:r>
              <a:rPr lang="ru-RU" sz="2900" dirty="0" smtClean="0">
                <a:solidFill>
                  <a:schemeClr val="tx1"/>
                </a:solidFill>
                <a:latin typeface="Times New Roman" panose="02020603050405020304" pitchFamily="18" charset="0"/>
                <a:cs typeface="Times New Roman" panose="02020603050405020304" pitchFamily="18" charset="0"/>
              </a:rPr>
              <a:t>на 2018 год в сумме </a:t>
            </a:r>
            <a:r>
              <a:rPr lang="ru-RU" sz="2900" dirty="0" smtClean="0">
                <a:solidFill>
                  <a:schemeClr val="tx1"/>
                </a:solidFill>
                <a:latin typeface="Times New Roman" panose="02020603050405020304" pitchFamily="18" charset="0"/>
                <a:cs typeface="Times New Roman" panose="02020603050405020304" pitchFamily="18" charset="0"/>
              </a:rPr>
              <a:t>6 926,8 </a:t>
            </a:r>
            <a:r>
              <a:rPr lang="ru-RU" sz="2900" dirty="0" smtClean="0">
                <a:solidFill>
                  <a:schemeClr val="tx1"/>
                </a:solidFill>
                <a:latin typeface="Times New Roman" panose="02020603050405020304" pitchFamily="18" charset="0"/>
                <a:cs typeface="Times New Roman" panose="02020603050405020304" pitchFamily="18" charset="0"/>
              </a:rPr>
              <a:t>тыс. рублей, на 2019 год – </a:t>
            </a:r>
            <a:r>
              <a:rPr lang="ru-RU" sz="2900" dirty="0" smtClean="0">
                <a:solidFill>
                  <a:schemeClr val="tx1"/>
                </a:solidFill>
                <a:latin typeface="Times New Roman" panose="02020603050405020304" pitchFamily="18" charset="0"/>
                <a:cs typeface="Times New Roman" panose="02020603050405020304" pitchFamily="18" charset="0"/>
              </a:rPr>
              <a:t>6 807,1 </a:t>
            </a:r>
            <a:r>
              <a:rPr lang="ru-RU" sz="2900" dirty="0" smtClean="0">
                <a:solidFill>
                  <a:schemeClr val="tx1"/>
                </a:solidFill>
                <a:latin typeface="Times New Roman" panose="02020603050405020304" pitchFamily="18" charset="0"/>
                <a:cs typeface="Times New Roman" panose="02020603050405020304" pitchFamily="18" charset="0"/>
              </a:rPr>
              <a:t>тыс. рублей. Собственные доходы бюджета сельского поселения в 2017 году составляют </a:t>
            </a:r>
            <a:r>
              <a:rPr lang="ru-RU" sz="2900" dirty="0" smtClean="0">
                <a:solidFill>
                  <a:schemeClr val="tx1"/>
                </a:solidFill>
                <a:latin typeface="Times New Roman" panose="02020603050405020304" pitchFamily="18" charset="0"/>
                <a:cs typeface="Times New Roman" panose="02020603050405020304" pitchFamily="18" charset="0"/>
              </a:rPr>
              <a:t>5 183,2 </a:t>
            </a:r>
            <a:r>
              <a:rPr lang="ru-RU" sz="2900" dirty="0" smtClean="0">
                <a:solidFill>
                  <a:schemeClr val="tx1"/>
                </a:solidFill>
                <a:latin typeface="Times New Roman" panose="02020603050405020304" pitchFamily="18" charset="0"/>
                <a:cs typeface="Times New Roman" panose="02020603050405020304" pitchFamily="18" charset="0"/>
              </a:rPr>
              <a:t>тыс. рублей, в 2018 и 2019 году 4 </a:t>
            </a:r>
            <a:r>
              <a:rPr lang="ru-RU" sz="2900" dirty="0" smtClean="0">
                <a:solidFill>
                  <a:schemeClr val="tx1"/>
                </a:solidFill>
                <a:latin typeface="Times New Roman" panose="02020603050405020304" pitchFamily="18" charset="0"/>
                <a:cs typeface="Times New Roman" panose="02020603050405020304" pitchFamily="18" charset="0"/>
              </a:rPr>
              <a:t>968,2 </a:t>
            </a:r>
            <a:r>
              <a:rPr lang="ru-RU" sz="2900" dirty="0" smtClean="0">
                <a:solidFill>
                  <a:schemeClr val="tx1"/>
                </a:solidFill>
                <a:latin typeface="Times New Roman" panose="02020603050405020304" pitchFamily="18" charset="0"/>
                <a:cs typeface="Times New Roman" panose="02020603050405020304" pitchFamily="18" charset="0"/>
              </a:rPr>
              <a:t>тыс. рублей и </a:t>
            </a:r>
            <a:r>
              <a:rPr lang="ru-RU" sz="2900" dirty="0" smtClean="0">
                <a:solidFill>
                  <a:schemeClr val="tx1"/>
                </a:solidFill>
                <a:latin typeface="Times New Roman" panose="02020603050405020304" pitchFamily="18" charset="0"/>
                <a:cs typeface="Times New Roman" panose="02020603050405020304" pitchFamily="18" charset="0"/>
              </a:rPr>
              <a:t>5 035,6 </a:t>
            </a:r>
            <a:r>
              <a:rPr lang="ru-RU" sz="2900" dirty="0" smtClean="0">
                <a:solidFill>
                  <a:schemeClr val="tx1"/>
                </a:solidFill>
                <a:latin typeface="Times New Roman" panose="02020603050405020304" pitchFamily="18" charset="0"/>
                <a:cs typeface="Times New Roman" panose="02020603050405020304" pitchFamily="18" charset="0"/>
              </a:rPr>
              <a:t>тыс. рублей соответственно. Основным источником собственных доходов являются имущественные налоги (налог на имущество физических лиц и земельный налог). Безвозмездные поступления составят </a:t>
            </a:r>
            <a:r>
              <a:rPr lang="ru-RU" sz="2900" dirty="0" smtClean="0">
                <a:solidFill>
                  <a:schemeClr val="tx1"/>
                </a:solidFill>
                <a:latin typeface="Times New Roman" panose="02020603050405020304" pitchFamily="18" charset="0"/>
                <a:cs typeface="Times New Roman" panose="02020603050405020304" pitchFamily="18" charset="0"/>
              </a:rPr>
              <a:t>2 504,1 </a:t>
            </a:r>
            <a:r>
              <a:rPr lang="ru-RU" sz="2900" dirty="0" smtClean="0">
                <a:solidFill>
                  <a:schemeClr val="tx1"/>
                </a:solidFill>
                <a:latin typeface="Times New Roman" panose="02020603050405020304" pitchFamily="18" charset="0"/>
                <a:cs typeface="Times New Roman" panose="02020603050405020304" pitchFamily="18" charset="0"/>
              </a:rPr>
              <a:t>тыс. рублей в 2017 году, </a:t>
            </a:r>
            <a:r>
              <a:rPr lang="ru-RU" sz="2900" dirty="0" smtClean="0">
                <a:solidFill>
                  <a:schemeClr val="tx1"/>
                </a:solidFill>
                <a:latin typeface="Times New Roman" panose="02020603050405020304" pitchFamily="18" charset="0"/>
                <a:cs typeface="Times New Roman" panose="02020603050405020304" pitchFamily="18" charset="0"/>
              </a:rPr>
              <a:t>1 958,6 </a:t>
            </a:r>
            <a:r>
              <a:rPr lang="ru-RU" sz="2900" dirty="0" smtClean="0">
                <a:solidFill>
                  <a:schemeClr val="tx1"/>
                </a:solidFill>
                <a:latin typeface="Times New Roman" panose="02020603050405020304" pitchFamily="18" charset="0"/>
                <a:cs typeface="Times New Roman" panose="02020603050405020304" pitchFamily="18" charset="0"/>
              </a:rPr>
              <a:t>тыс. рублей в 2018 году и </a:t>
            </a:r>
            <a:r>
              <a:rPr lang="ru-RU" sz="2900" dirty="0" smtClean="0">
                <a:solidFill>
                  <a:schemeClr val="tx1"/>
                </a:solidFill>
                <a:latin typeface="Times New Roman" panose="02020603050405020304" pitchFamily="18" charset="0"/>
                <a:cs typeface="Times New Roman" panose="02020603050405020304" pitchFamily="18" charset="0"/>
              </a:rPr>
              <a:t>1 771,5 </a:t>
            </a:r>
            <a:r>
              <a:rPr lang="ru-RU" sz="2900" dirty="0" smtClean="0">
                <a:solidFill>
                  <a:schemeClr val="tx1"/>
                </a:solidFill>
                <a:latin typeface="Times New Roman" panose="02020603050405020304" pitchFamily="18" charset="0"/>
                <a:cs typeface="Times New Roman" panose="02020603050405020304" pitchFamily="18" charset="0"/>
              </a:rPr>
              <a:t>тыс. рублей в 2019 году. </a:t>
            </a:r>
            <a:endParaRPr lang="ru-RU" sz="2900" dirty="0"/>
          </a:p>
        </p:txBody>
      </p:sp>
    </p:spTree>
    <p:extLst>
      <p:ext uri="{BB962C8B-B14F-4D97-AF65-F5344CB8AC3E}">
        <p14:creationId xmlns:p14="http://schemas.microsoft.com/office/powerpoint/2010/main" xmlns="" val="3915124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10456" y="260350"/>
            <a:ext cx="6923088"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1800" b="1" kern="0" dirty="0" smtClean="0">
                <a:latin typeface="Arial" charset="0"/>
              </a:rPr>
              <a:t>Основные доходные источники бюджета </a:t>
            </a:r>
            <a:r>
              <a:rPr lang="ru-RU" altLang="ru-RU" sz="1800" b="1" kern="0" dirty="0" smtClean="0">
                <a:latin typeface="Arial" charset="0"/>
              </a:rPr>
              <a:t>Отрадовского </a:t>
            </a:r>
            <a:r>
              <a:rPr lang="ru-RU" altLang="ru-RU" sz="1800" b="1" kern="0" dirty="0" smtClean="0">
                <a:latin typeface="Arial" charset="0"/>
              </a:rPr>
              <a:t>сельского поселения Азовского района на 2017-2019 годы</a:t>
            </a:r>
            <a:br>
              <a:rPr lang="ru-RU" altLang="ru-RU" sz="1800" b="1" kern="0" dirty="0" smtClean="0">
                <a:latin typeface="Arial" charset="0"/>
              </a:rPr>
            </a:br>
            <a:endParaRPr lang="ru-RU" altLang="ru-RU" sz="2000" b="1" kern="0" dirty="0" smtClean="0">
              <a:latin typeface="Arial" charset="0"/>
            </a:endParaRPr>
          </a:p>
        </p:txBody>
      </p:sp>
      <p:sp>
        <p:nvSpPr>
          <p:cNvPr id="4" name="Text Box 2897"/>
          <p:cNvSpPr txBox="1">
            <a:spLocks noChangeArrowheads="1"/>
          </p:cNvSpPr>
          <p:nvPr/>
        </p:nvSpPr>
        <p:spPr bwMode="auto">
          <a:xfrm>
            <a:off x="7241381" y="1052736"/>
            <a:ext cx="15843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ru-RU" altLang="ru-RU" sz="1000" dirty="0" err="1"/>
              <a:t>тыс.руб</a:t>
            </a:r>
            <a:r>
              <a:rPr lang="ru-RU" altLang="ru-RU" sz="1000" dirty="0"/>
              <a:t>.</a:t>
            </a:r>
          </a:p>
        </p:txBody>
      </p:sp>
      <p:graphicFrame>
        <p:nvGraphicFramePr>
          <p:cNvPr id="5" name="Таблица 4"/>
          <p:cNvGraphicFramePr>
            <a:graphicFrameLocks noGrp="1"/>
          </p:cNvGraphicFramePr>
          <p:nvPr>
            <p:extLst>
              <p:ext uri="{D42A27DB-BD31-4B8C-83A1-F6EECF244321}">
                <p14:modId xmlns:p14="http://schemas.microsoft.com/office/powerpoint/2010/main" xmlns="" val="1223318164"/>
              </p:ext>
            </p:extLst>
          </p:nvPr>
        </p:nvGraphicFramePr>
        <p:xfrm>
          <a:off x="323528" y="1484784"/>
          <a:ext cx="8712971" cy="4467657"/>
        </p:xfrm>
        <a:graphic>
          <a:graphicData uri="http://schemas.openxmlformats.org/drawingml/2006/table">
            <a:tbl>
              <a:tblPr>
                <a:tableStyleId>{5C22544A-7EE6-4342-B048-85BDC9FD1C3A}</a:tableStyleId>
              </a:tblPr>
              <a:tblGrid>
                <a:gridCol w="784953"/>
                <a:gridCol w="2747330"/>
                <a:gridCol w="863447"/>
                <a:gridCol w="941944"/>
                <a:gridCol w="863448"/>
                <a:gridCol w="863445"/>
                <a:gridCol w="784954"/>
                <a:gridCol w="863450"/>
              </a:tblGrid>
              <a:tr h="484304">
                <a:tc rowSpan="2">
                  <a:txBody>
                    <a:bodyPr/>
                    <a:lstStyle/>
                    <a:p>
                      <a:pPr algn="ctr" fontAlgn="ctr"/>
                      <a:r>
                        <a:rPr lang="ru-RU" sz="1400" u="none" strike="noStrike" dirty="0">
                          <a:effectLst/>
                          <a:latin typeface="Times New Roman" pitchFamily="18" charset="0"/>
                          <a:cs typeface="Times New Roman" pitchFamily="18" charset="0"/>
                        </a:rPr>
                        <a:t>№    п/п</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rowSpan="2">
                  <a:txBody>
                    <a:bodyPr/>
                    <a:lstStyle/>
                    <a:p>
                      <a:pPr algn="ctr" fontAlgn="ctr"/>
                      <a:r>
                        <a:rPr lang="ru-RU" sz="1400" u="none" strike="noStrike" dirty="0">
                          <a:effectLst/>
                          <a:latin typeface="Times New Roman" pitchFamily="18" charset="0"/>
                          <a:cs typeface="Times New Roman" pitchFamily="18" charset="0"/>
                        </a:rPr>
                        <a:t>Наименование</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gridSpan="2">
                  <a:txBody>
                    <a:bodyPr/>
                    <a:lstStyle/>
                    <a:p>
                      <a:pPr algn="ctr" fontAlgn="ctr"/>
                      <a:r>
                        <a:rPr lang="ru-RU" sz="1400" u="none" strike="noStrike" dirty="0" smtClean="0">
                          <a:effectLst/>
                          <a:latin typeface="Times New Roman" pitchFamily="18" charset="0"/>
                          <a:cs typeface="Times New Roman" pitchFamily="18" charset="0"/>
                        </a:rPr>
                        <a:t>2017 </a:t>
                      </a:r>
                      <a:r>
                        <a:rPr lang="ru-RU" sz="1400" u="none" strike="noStrike" dirty="0">
                          <a:effectLst/>
                          <a:latin typeface="Times New Roman" pitchFamily="18" charset="0"/>
                          <a:cs typeface="Times New Roman" pitchFamily="18" charset="0"/>
                        </a:rPr>
                        <a:t>год</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hMerge="1">
                  <a:txBody>
                    <a:bodyPr/>
                    <a:lstStyle/>
                    <a:p>
                      <a:endParaRPr lang="ru-RU"/>
                    </a:p>
                  </a:txBody>
                  <a:tcPr/>
                </a:tc>
                <a:tc gridSpan="2">
                  <a:txBody>
                    <a:bodyPr/>
                    <a:lstStyle/>
                    <a:p>
                      <a:pPr algn="ctr" fontAlgn="ctr"/>
                      <a:r>
                        <a:rPr lang="ru-RU" sz="1400" u="none" strike="noStrike" dirty="0" smtClean="0">
                          <a:effectLst/>
                          <a:latin typeface="Times New Roman" pitchFamily="18" charset="0"/>
                          <a:cs typeface="Times New Roman" pitchFamily="18" charset="0"/>
                        </a:rPr>
                        <a:t>2018 </a:t>
                      </a:r>
                      <a:r>
                        <a:rPr lang="ru-RU" sz="1400" u="none" strike="noStrike" dirty="0">
                          <a:effectLst/>
                          <a:latin typeface="Times New Roman" pitchFamily="18" charset="0"/>
                          <a:cs typeface="Times New Roman" pitchFamily="18" charset="0"/>
                        </a:rPr>
                        <a:t>год</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hMerge="1">
                  <a:txBody>
                    <a:bodyPr/>
                    <a:lstStyle/>
                    <a:p>
                      <a:endParaRPr lang="ru-RU"/>
                    </a:p>
                  </a:txBody>
                  <a:tcPr/>
                </a:tc>
                <a:tc gridSpan="2">
                  <a:txBody>
                    <a:bodyPr/>
                    <a:lstStyle/>
                    <a:p>
                      <a:pPr algn="ctr" fontAlgn="ctr"/>
                      <a:r>
                        <a:rPr lang="ru-RU" sz="1400" u="none" strike="noStrike" dirty="0" smtClean="0">
                          <a:effectLst/>
                          <a:latin typeface="Times New Roman" pitchFamily="18" charset="0"/>
                          <a:cs typeface="Times New Roman" pitchFamily="18" charset="0"/>
                        </a:rPr>
                        <a:t>2019 </a:t>
                      </a:r>
                      <a:r>
                        <a:rPr lang="ru-RU" sz="1400" u="none" strike="noStrike" dirty="0">
                          <a:effectLst/>
                          <a:latin typeface="Times New Roman" pitchFamily="18" charset="0"/>
                          <a:cs typeface="Times New Roman" pitchFamily="18" charset="0"/>
                        </a:rPr>
                        <a:t>год</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hMerge="1">
                  <a:txBody>
                    <a:bodyPr/>
                    <a:lstStyle/>
                    <a:p>
                      <a:endParaRPr lang="ru-RU"/>
                    </a:p>
                  </a:txBody>
                  <a:tcPr/>
                </a:tc>
              </a:tr>
              <a:tr h="476294">
                <a:tc vMerge="1">
                  <a:txBody>
                    <a:bodyPr/>
                    <a:lstStyle/>
                    <a:p>
                      <a:endParaRPr lang="ru-RU"/>
                    </a:p>
                  </a:txBody>
                  <a:tcPr/>
                </a:tc>
                <a:tc vMerge="1">
                  <a:txBody>
                    <a:bodyPr/>
                    <a:lstStyle/>
                    <a:p>
                      <a:endParaRPr lang="ru-RU"/>
                    </a:p>
                  </a:txBody>
                  <a:tcPr/>
                </a:tc>
                <a:tc>
                  <a:txBody>
                    <a:bodyPr/>
                    <a:lstStyle/>
                    <a:p>
                      <a:pPr algn="ctr" fontAlgn="ctr"/>
                      <a:r>
                        <a:rPr lang="ru-RU" sz="1400" u="none" strike="noStrike" dirty="0">
                          <a:effectLst/>
                          <a:latin typeface="Times New Roman" pitchFamily="18" charset="0"/>
                          <a:cs typeface="Times New Roman" pitchFamily="18" charset="0"/>
                        </a:rPr>
                        <a:t>Сумма </a:t>
                      </a:r>
                      <a:r>
                        <a:rPr lang="ru-RU" sz="1400" u="none" strike="noStrike" dirty="0" smtClean="0">
                          <a:effectLst/>
                          <a:latin typeface="Times New Roman" pitchFamily="18" charset="0"/>
                          <a:cs typeface="Times New Roman" pitchFamily="18" charset="0"/>
                        </a:rPr>
                        <a:t>тыс.руб.</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 к общему объему</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Сумма </a:t>
                      </a:r>
                      <a:r>
                        <a:rPr lang="ru-RU" sz="1400" u="none" strike="noStrike" dirty="0" smtClean="0">
                          <a:effectLst/>
                          <a:latin typeface="Times New Roman" pitchFamily="18" charset="0"/>
                          <a:cs typeface="Times New Roman" pitchFamily="18" charset="0"/>
                        </a:rPr>
                        <a:t>тыс.руб.</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 к общему объему</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Сумма </a:t>
                      </a:r>
                      <a:r>
                        <a:rPr lang="ru-RU" sz="1400" u="none" strike="noStrike" dirty="0" smtClean="0">
                          <a:effectLst/>
                          <a:latin typeface="Times New Roman" pitchFamily="18" charset="0"/>
                          <a:cs typeface="Times New Roman" pitchFamily="18" charset="0"/>
                        </a:rPr>
                        <a:t>тыс.руб.</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 к общему объему</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r h="220449">
                <a:tc>
                  <a:txBody>
                    <a:bodyPr/>
                    <a:lstStyle/>
                    <a:p>
                      <a:pPr algn="ctr" fontAlgn="ctr"/>
                      <a:r>
                        <a:rPr lang="ru-RU" sz="1400" u="none" strike="noStrike">
                          <a:effectLst/>
                          <a:latin typeface="Times New Roman" pitchFamily="18" charset="0"/>
                          <a:cs typeface="Times New Roman" pitchFamily="18" charset="0"/>
                        </a:rPr>
                        <a:t> </a:t>
                      </a:r>
                      <a:endParaRPr lang="ru-RU" sz="1400" b="0" i="0" u="none" strike="noStrike">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b="1" u="none" strike="noStrike" dirty="0">
                          <a:effectLst/>
                          <a:latin typeface="Times New Roman" pitchFamily="18" charset="0"/>
                          <a:cs typeface="Times New Roman" pitchFamily="18" charset="0"/>
                        </a:rPr>
                        <a:t>ДОХОДЫ, ВСЕГО</a:t>
                      </a:r>
                      <a:endParaRPr lang="ru-RU" sz="1400" b="1"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b="1" i="0" u="none" strike="noStrike" dirty="0" smtClean="0">
                          <a:solidFill>
                            <a:srgbClr val="000000"/>
                          </a:solidFill>
                          <a:effectLst/>
                          <a:latin typeface="Times New Roman" pitchFamily="18" charset="0"/>
                          <a:cs typeface="Times New Roman" pitchFamily="18" charset="0"/>
                        </a:rPr>
                        <a:t>7687,3</a:t>
                      </a:r>
                      <a:endParaRPr lang="ru-RU" sz="1400" b="1"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1"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b="1" i="0" u="none" strike="noStrike" dirty="0" smtClean="0">
                          <a:solidFill>
                            <a:srgbClr val="000000"/>
                          </a:solidFill>
                          <a:effectLst/>
                          <a:latin typeface="Times New Roman" pitchFamily="18" charset="0"/>
                          <a:cs typeface="Times New Roman" pitchFamily="18" charset="0"/>
                        </a:rPr>
                        <a:t>6926,8</a:t>
                      </a:r>
                      <a:endParaRPr lang="ru-RU" sz="1400" b="1"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1"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b="1" i="0" u="none" strike="noStrike" dirty="0" smtClean="0">
                          <a:solidFill>
                            <a:srgbClr val="000000"/>
                          </a:solidFill>
                          <a:effectLst/>
                          <a:latin typeface="Times New Roman" pitchFamily="18" charset="0"/>
                          <a:cs typeface="Times New Roman" pitchFamily="18" charset="0"/>
                        </a:rPr>
                        <a:t>6807,1</a:t>
                      </a:r>
                      <a:endParaRPr lang="ru-RU" sz="1400" b="1"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1" i="0" u="none" strike="noStrike" dirty="0">
                        <a:solidFill>
                          <a:srgbClr val="000000"/>
                        </a:solidFill>
                        <a:effectLst/>
                        <a:latin typeface="Times New Roman" pitchFamily="18" charset="0"/>
                        <a:cs typeface="Times New Roman" pitchFamily="18" charset="0"/>
                      </a:endParaRPr>
                    </a:p>
                  </a:txBody>
                  <a:tcPr marL="8082" marR="8082" marT="8082" marB="0" anchor="ctr"/>
                </a:tc>
              </a:tr>
              <a:tr h="280889">
                <a:tc>
                  <a:txBody>
                    <a:bodyPr/>
                    <a:lstStyle/>
                    <a:p>
                      <a:pPr algn="ctr" fontAlgn="ctr"/>
                      <a:r>
                        <a:rPr lang="ru-RU" sz="1400" u="none" strike="noStrike">
                          <a:effectLst/>
                          <a:latin typeface="Times New Roman" pitchFamily="18" charset="0"/>
                          <a:cs typeface="Times New Roman" pitchFamily="18" charset="0"/>
                        </a:rPr>
                        <a:t> </a:t>
                      </a:r>
                      <a:endParaRPr lang="ru-RU" sz="1400" b="0" i="0" u="none" strike="noStrike">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a:effectLst/>
                          <a:latin typeface="Times New Roman" pitchFamily="18" charset="0"/>
                          <a:cs typeface="Times New Roman" pitchFamily="18" charset="0"/>
                        </a:rPr>
                        <a:t>в том числе:</a:t>
                      </a:r>
                      <a:endParaRPr lang="ru-RU" sz="1400" b="0" i="0" u="none" strike="noStrike">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a:effectLst/>
                          <a:latin typeface="Times New Roman" pitchFamily="18" charset="0"/>
                          <a:cs typeface="Times New Roman" pitchFamily="18" charset="0"/>
                        </a:rPr>
                        <a:t> </a:t>
                      </a:r>
                      <a:endParaRPr lang="ru-RU" sz="1400" b="0" i="0" u="none" strike="noStrike">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a:effectLst/>
                          <a:latin typeface="Times New Roman" pitchFamily="18" charset="0"/>
                          <a:cs typeface="Times New Roman" pitchFamily="18" charset="0"/>
                        </a:rPr>
                        <a:t> </a:t>
                      </a:r>
                      <a:endParaRPr lang="ru-RU" sz="1400" b="0" i="0" u="none" strike="noStrike">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a:effectLst/>
                          <a:latin typeface="Times New Roman" pitchFamily="18" charset="0"/>
                          <a:cs typeface="Times New Roman" pitchFamily="18" charset="0"/>
                        </a:rPr>
                        <a:t> </a:t>
                      </a:r>
                      <a:endParaRPr lang="ru-RU" sz="1400" b="0" i="0" u="none" strike="noStrike">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r h="220449">
                <a:tc>
                  <a:txBody>
                    <a:bodyPr/>
                    <a:lstStyle/>
                    <a:p>
                      <a:pPr algn="ctr" fontAlgn="ctr"/>
                      <a:r>
                        <a:rPr lang="ru-RU" sz="1400" u="none" strike="noStrike" dirty="0">
                          <a:effectLst/>
                          <a:latin typeface="Times New Roman" pitchFamily="18" charset="0"/>
                          <a:cs typeface="Times New Roman" pitchFamily="18" charset="0"/>
                        </a:rPr>
                        <a:t> </a:t>
                      </a:r>
                      <a:r>
                        <a:rPr lang="ru-RU" sz="1400" u="none" strike="noStrike" dirty="0" smtClean="0">
                          <a:effectLst/>
                          <a:latin typeface="Times New Roman" pitchFamily="18" charset="0"/>
                          <a:cs typeface="Times New Roman" pitchFamily="18" charset="0"/>
                        </a:rPr>
                        <a:t>1.</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l" fontAlgn="ctr"/>
                      <a:r>
                        <a:rPr lang="ru-RU" sz="1400" u="none" strike="noStrike" dirty="0" smtClean="0">
                          <a:effectLst/>
                          <a:latin typeface="Times New Roman" pitchFamily="18" charset="0"/>
                          <a:cs typeface="Times New Roman" pitchFamily="18" charset="0"/>
                        </a:rPr>
                        <a:t>Налог на доходы физических лиц</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518,4</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a:effectLst/>
                          <a:latin typeface="Times New Roman" pitchFamily="18" charset="0"/>
                          <a:cs typeface="Times New Roman" pitchFamily="18" charset="0"/>
                        </a:rPr>
                        <a:t> </a:t>
                      </a:r>
                      <a:endParaRPr lang="ru-RU" sz="1400" b="0" i="0" u="none" strike="noStrike">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531,2</a:t>
                      </a:r>
                      <a:r>
                        <a:rPr lang="ru-RU" sz="1400" u="none" strike="noStrike" dirty="0">
                          <a:effectLst/>
                          <a:latin typeface="Times New Roman" pitchFamily="18" charset="0"/>
                          <a:cs typeface="Times New Roman" pitchFamily="18" charset="0"/>
                        </a:rPr>
                        <a:t> </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 </a:t>
                      </a:r>
                      <a:r>
                        <a:rPr lang="ru-RU" sz="1400" u="none" strike="noStrike" dirty="0" smtClean="0">
                          <a:effectLst/>
                          <a:latin typeface="Times New Roman" pitchFamily="18" charset="0"/>
                          <a:cs typeface="Times New Roman" pitchFamily="18" charset="0"/>
                        </a:rPr>
                        <a:t>550,2</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r h="220449">
                <a:tc>
                  <a:txBody>
                    <a:bodyPr/>
                    <a:lstStyle/>
                    <a:p>
                      <a:pPr algn="ctr" fontAlgn="ctr"/>
                      <a:r>
                        <a:rPr lang="ru-RU" sz="1400" u="none" strike="noStrike" dirty="0">
                          <a:effectLst/>
                          <a:latin typeface="Times New Roman" pitchFamily="18" charset="0"/>
                          <a:cs typeface="Times New Roman" pitchFamily="18" charset="0"/>
                        </a:rPr>
                        <a:t>2</a:t>
                      </a:r>
                      <a:r>
                        <a:rPr lang="ru-RU" sz="1400" u="none" strike="noStrike" dirty="0" smtClean="0">
                          <a:effectLst/>
                          <a:latin typeface="Times New Roman" pitchFamily="18" charset="0"/>
                          <a:cs typeface="Times New Roman" pitchFamily="18" charset="0"/>
                        </a:rPr>
                        <a:t>.</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l" fontAlgn="ctr"/>
                      <a:r>
                        <a:rPr lang="ru-RU" sz="1400" u="none" strike="noStrike" dirty="0" smtClean="0">
                          <a:effectLst/>
                          <a:latin typeface="Times New Roman" pitchFamily="18" charset="0"/>
                          <a:cs typeface="Times New Roman" pitchFamily="18" charset="0"/>
                        </a:rPr>
                        <a:t>Единый сельскохозяйственный налог</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1134,9</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1180,4</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1134,9</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r h="279182">
                <a:tc>
                  <a:txBody>
                    <a:bodyPr/>
                    <a:lstStyle/>
                    <a:p>
                      <a:pPr algn="ctr" fontAlgn="ctr"/>
                      <a:r>
                        <a:rPr lang="ru-RU" sz="1400" u="none" strike="noStrike" dirty="0">
                          <a:effectLst/>
                          <a:latin typeface="Times New Roman" pitchFamily="18" charset="0"/>
                          <a:cs typeface="Times New Roman" pitchFamily="18" charset="0"/>
                        </a:rPr>
                        <a:t>3</a:t>
                      </a:r>
                      <a:r>
                        <a:rPr lang="ru-RU" sz="1400" u="none" strike="noStrike" dirty="0" smtClean="0">
                          <a:effectLst/>
                          <a:latin typeface="Times New Roman" pitchFamily="18" charset="0"/>
                          <a:cs typeface="Times New Roman" pitchFamily="18" charset="0"/>
                        </a:rPr>
                        <a:t>.</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l" fontAlgn="ctr"/>
                      <a:r>
                        <a:rPr lang="ru-RU" sz="1400" u="none" strike="noStrike" dirty="0" smtClean="0">
                          <a:effectLst/>
                          <a:latin typeface="Times New Roman" pitchFamily="18" charset="0"/>
                          <a:cs typeface="Times New Roman" pitchFamily="18" charset="0"/>
                        </a:rPr>
                        <a:t>Налог на имущество физических лиц</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203,1</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185,8</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185,8</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r h="220449">
                <a:tc>
                  <a:txBody>
                    <a:bodyPr/>
                    <a:lstStyle/>
                    <a:p>
                      <a:pPr algn="ctr" fontAlgn="ctr"/>
                      <a:r>
                        <a:rPr lang="ru-RU" sz="1400" u="none" strike="noStrike" dirty="0">
                          <a:effectLst/>
                          <a:latin typeface="Times New Roman" pitchFamily="18" charset="0"/>
                          <a:cs typeface="Times New Roman" pitchFamily="18" charset="0"/>
                        </a:rPr>
                        <a:t>4</a:t>
                      </a:r>
                      <a:r>
                        <a:rPr lang="ru-RU" sz="1400" u="none" strike="noStrike" dirty="0" smtClean="0">
                          <a:effectLst/>
                          <a:latin typeface="Times New Roman" pitchFamily="18" charset="0"/>
                          <a:cs typeface="Times New Roman" pitchFamily="18" charset="0"/>
                        </a:rPr>
                        <a:t>.</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l" fontAlgn="ctr"/>
                      <a:r>
                        <a:rPr lang="ru-RU" sz="1400" u="none" strike="noStrike" dirty="0" smtClean="0">
                          <a:effectLst/>
                          <a:latin typeface="Times New Roman" pitchFamily="18" charset="0"/>
                          <a:cs typeface="Times New Roman" pitchFamily="18" charset="0"/>
                        </a:rPr>
                        <a:t>Земельный налог с организаций</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65,5</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65,5</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65,5</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r h="220449">
                <a:tc>
                  <a:txBody>
                    <a:bodyPr/>
                    <a:lstStyle/>
                    <a:p>
                      <a:pPr algn="ctr" fontAlgn="ctr"/>
                      <a:r>
                        <a:rPr lang="ru-RU" sz="1400" u="none" strike="noStrike" dirty="0" smtClean="0">
                          <a:effectLst/>
                          <a:latin typeface="Times New Roman" pitchFamily="18" charset="0"/>
                          <a:cs typeface="Times New Roman" pitchFamily="18" charset="0"/>
                        </a:rPr>
                        <a:t>5.</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l" fontAlgn="ctr"/>
                      <a:r>
                        <a:rPr lang="ru-RU" sz="1400" u="none" strike="noStrike" dirty="0" smtClean="0">
                          <a:effectLst/>
                          <a:latin typeface="Times New Roman" pitchFamily="18" charset="0"/>
                          <a:cs typeface="Times New Roman" pitchFamily="18" charset="0"/>
                        </a:rPr>
                        <a:t>Земельный налог с физических лиц</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3231,7</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2974,7</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2974,7</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r h="220449">
                <a:tc>
                  <a:txBody>
                    <a:bodyPr/>
                    <a:lstStyle/>
                    <a:p>
                      <a:pPr algn="ctr" fontAlgn="ctr"/>
                      <a:r>
                        <a:rPr lang="ru-RU" sz="1400" u="none" strike="noStrike" dirty="0">
                          <a:effectLst/>
                          <a:latin typeface="Times New Roman" pitchFamily="18" charset="0"/>
                          <a:cs typeface="Times New Roman" pitchFamily="18" charset="0"/>
                        </a:rPr>
                        <a:t>6</a:t>
                      </a:r>
                      <a:r>
                        <a:rPr lang="ru-RU" sz="1400" u="none" strike="noStrike" dirty="0" smtClean="0">
                          <a:effectLst/>
                          <a:latin typeface="Times New Roman" pitchFamily="18" charset="0"/>
                          <a:cs typeface="Times New Roman" pitchFamily="18" charset="0"/>
                        </a:rPr>
                        <a:t>.</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l" fontAlgn="ctr"/>
                      <a:r>
                        <a:rPr lang="ru-RU" sz="1400" u="none" strike="noStrike" dirty="0" smtClean="0">
                          <a:effectLst/>
                          <a:latin typeface="Times New Roman" pitchFamily="18" charset="0"/>
                          <a:cs typeface="Times New Roman" pitchFamily="18" charset="0"/>
                        </a:rPr>
                        <a:t>Гос. пошлина</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29,6</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30,6</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31,9</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r h="265907">
                <a:tc>
                  <a:txBody>
                    <a:bodyPr/>
                    <a:lstStyle/>
                    <a:p>
                      <a:pPr algn="ctr" fontAlgn="ctr"/>
                      <a:r>
                        <a:rPr lang="ru-RU" sz="1400" u="none" strike="noStrike" dirty="0" smtClean="0">
                          <a:effectLst/>
                          <a:latin typeface="Times New Roman" pitchFamily="18" charset="0"/>
                          <a:cs typeface="Times New Roman" pitchFamily="18" charset="0"/>
                        </a:rPr>
                        <a:t>7.</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l" fontAlgn="ctr"/>
                      <a:r>
                        <a:rPr lang="ru-RU" sz="1400" u="none" strike="noStrike" dirty="0" smtClean="0">
                          <a:effectLst/>
                          <a:latin typeface="Times New Roman" pitchFamily="18" charset="0"/>
                          <a:cs typeface="Times New Roman" pitchFamily="18" charset="0"/>
                        </a:rPr>
                        <a:t>Дотации  бюджетам сельских поселений</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b="0" i="0" u="none" strike="noStrike" dirty="0" smtClean="0">
                          <a:solidFill>
                            <a:srgbClr val="000000"/>
                          </a:solidFill>
                          <a:effectLst/>
                          <a:latin typeface="Times New Roman" pitchFamily="18" charset="0"/>
                          <a:cs typeface="Times New Roman" pitchFamily="18" charset="0"/>
                        </a:rPr>
                        <a:t>2330,6</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b="0" i="0" u="none" strike="noStrike" dirty="0" smtClean="0">
                          <a:solidFill>
                            <a:schemeClr val="dk1"/>
                          </a:solidFill>
                          <a:effectLst/>
                          <a:latin typeface="Times New Roman" pitchFamily="18" charset="0"/>
                          <a:cs typeface="Times New Roman" pitchFamily="18" charset="0"/>
                        </a:rPr>
                        <a:t>1785,1</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1598,0</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r h="642686">
                <a:tc>
                  <a:txBody>
                    <a:bodyPr/>
                    <a:lstStyle/>
                    <a:p>
                      <a:pPr algn="ctr" fontAlgn="ctr"/>
                      <a:r>
                        <a:rPr lang="ru-RU" sz="1400" u="none" strike="noStrike" dirty="0" smtClean="0">
                          <a:effectLst/>
                          <a:latin typeface="Times New Roman" pitchFamily="18" charset="0"/>
                          <a:cs typeface="Times New Roman" pitchFamily="18" charset="0"/>
                        </a:rPr>
                        <a:t>9.</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l" fontAlgn="ctr"/>
                      <a:r>
                        <a:rPr lang="ru-RU" sz="1400" b="0" i="0" u="none" strike="noStrike" dirty="0" smtClean="0">
                          <a:solidFill>
                            <a:schemeClr val="dk1"/>
                          </a:solidFill>
                          <a:effectLst/>
                          <a:latin typeface="Times New Roman" pitchFamily="18" charset="0"/>
                          <a:cs typeface="Times New Roman" pitchFamily="18" charset="0"/>
                        </a:rPr>
                        <a:t>Субвенции</a:t>
                      </a:r>
                      <a:r>
                        <a:rPr lang="ru-RU" sz="1400" b="0" i="0" u="none" strike="noStrike" baseline="0" dirty="0" smtClean="0">
                          <a:solidFill>
                            <a:schemeClr val="dk1"/>
                          </a:solidFill>
                          <a:effectLst/>
                          <a:latin typeface="Times New Roman" pitchFamily="18" charset="0"/>
                          <a:cs typeface="Times New Roman" pitchFamily="18" charset="0"/>
                        </a:rPr>
                        <a:t> бюджетам</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173,5</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173,5</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r>
                        <a:rPr lang="ru-RU" sz="1400" u="none" strike="noStrike" dirty="0" smtClean="0">
                          <a:effectLst/>
                          <a:latin typeface="Times New Roman" pitchFamily="18" charset="0"/>
                          <a:cs typeface="Times New Roman" pitchFamily="18" charset="0"/>
                        </a:rPr>
                        <a:t>173,5</a:t>
                      </a: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c>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8082" marR="8082" marT="8082" marB="0" anchor="ctr"/>
                </a:tc>
              </a:tr>
            </a:tbl>
          </a:graphicData>
        </a:graphic>
      </p:graphicFrame>
    </p:spTree>
    <p:extLst>
      <p:ext uri="{BB962C8B-B14F-4D97-AF65-F5344CB8AC3E}">
        <p14:creationId xmlns:p14="http://schemas.microsoft.com/office/powerpoint/2010/main" xmlns="" val="4287638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60350"/>
            <a:ext cx="777240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2400" b="1" kern="0" dirty="0" smtClean="0"/>
              <a:t>Структура расходов бюджета</a:t>
            </a:r>
            <a:br>
              <a:rPr lang="ru-RU" altLang="ru-RU" sz="2400" b="1" kern="0" dirty="0" smtClean="0"/>
            </a:br>
            <a:r>
              <a:rPr lang="ru-RU" altLang="ru-RU" sz="2400" b="1" kern="0" dirty="0" smtClean="0"/>
              <a:t>Отрадовского  </a:t>
            </a:r>
            <a:r>
              <a:rPr lang="ru-RU" altLang="ru-RU" sz="2400" b="1" kern="0" dirty="0" smtClean="0"/>
              <a:t>сельского поселения</a:t>
            </a:r>
            <a:br>
              <a:rPr lang="ru-RU" altLang="ru-RU" sz="2400" b="1" kern="0" dirty="0" smtClean="0"/>
            </a:br>
            <a:r>
              <a:rPr lang="ru-RU" altLang="ru-RU" sz="2400" b="1" kern="0" dirty="0" smtClean="0"/>
              <a:t> </a:t>
            </a:r>
          </a:p>
        </p:txBody>
      </p:sp>
      <p:graphicFrame>
        <p:nvGraphicFramePr>
          <p:cNvPr id="3" name="Group 2902"/>
          <p:cNvGraphicFramePr>
            <a:graphicFrameLocks/>
          </p:cNvGraphicFramePr>
          <p:nvPr>
            <p:extLst>
              <p:ext uri="{D42A27DB-BD31-4B8C-83A1-F6EECF244321}">
                <p14:modId xmlns:p14="http://schemas.microsoft.com/office/powerpoint/2010/main" xmlns="" val="4213069467"/>
              </p:ext>
            </p:extLst>
          </p:nvPr>
        </p:nvGraphicFramePr>
        <p:xfrm>
          <a:off x="539750" y="1755775"/>
          <a:ext cx="7488759" cy="4243259"/>
        </p:xfrm>
        <a:graphic>
          <a:graphicData uri="http://schemas.openxmlformats.org/drawingml/2006/table">
            <a:tbl>
              <a:tblPr/>
              <a:tblGrid>
                <a:gridCol w="647874"/>
                <a:gridCol w="2448272"/>
                <a:gridCol w="792088"/>
                <a:gridCol w="720080"/>
                <a:gridCol w="792088"/>
                <a:gridCol w="648072"/>
                <a:gridCol w="792088"/>
                <a:gridCol w="648197"/>
              </a:tblGrid>
              <a:tr h="259113">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Раздел</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Показатель</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2017 </a:t>
                      </a:r>
                      <a:r>
                        <a:rPr kumimoji="0" lang="ru-RU" sz="1100" b="1" i="0" u="none" strike="noStrike" cap="none" normalizeH="0" baseline="0" dirty="0" smtClean="0">
                          <a:ln>
                            <a:noFill/>
                          </a:ln>
                          <a:solidFill>
                            <a:schemeClr val="tx1"/>
                          </a:solidFill>
                          <a:effectLst/>
                          <a:latin typeface="Times New Roman" pitchFamily="18" charset="0"/>
                          <a:cs typeface="Arial" charset="0"/>
                        </a:rPr>
                        <a:t>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2018 </a:t>
                      </a:r>
                      <a:r>
                        <a:rPr kumimoji="0" lang="ru-RU" sz="1100" b="1" i="0" u="none" strike="noStrike" cap="none" normalizeH="0" baseline="0" dirty="0" smtClean="0">
                          <a:ln>
                            <a:noFill/>
                          </a:ln>
                          <a:solidFill>
                            <a:schemeClr val="tx1"/>
                          </a:solidFill>
                          <a:effectLst/>
                          <a:latin typeface="Times New Roman" pitchFamily="18" charset="0"/>
                          <a:cs typeface="Arial" charset="0"/>
                        </a:rPr>
                        <a:t>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2019 </a:t>
                      </a:r>
                      <a:r>
                        <a:rPr kumimoji="0" lang="ru-RU" sz="1100" b="1" i="0" u="none" strike="noStrike" cap="none" normalizeH="0" baseline="0" dirty="0" smtClean="0">
                          <a:ln>
                            <a:noFill/>
                          </a:ln>
                          <a:solidFill>
                            <a:schemeClr val="tx1"/>
                          </a:solidFill>
                          <a:effectLst/>
                          <a:latin typeface="Times New Roman" pitchFamily="18" charset="0"/>
                          <a:cs typeface="Arial" charset="0"/>
                        </a:rPr>
                        <a:t>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59113">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charset="0"/>
                        </a:rPr>
                        <a:t>%</a:t>
                      </a:r>
                      <a:endParaRPr kumimoji="0" lang="en-US" sz="1100" b="1" i="0" u="none" strike="noStrike" cap="none" normalizeH="0" baseline="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ВСЕГО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7687,3</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6926,8</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6807,1</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5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Общегосударственные</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вопросы</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4462,5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57,9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4283,9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61,9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4146,5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Национальная оборона</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173,3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173,3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173,3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03</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безопасность</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правоохранительная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деятельность</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Жилищно-коммунальное</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хозяйство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944,2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872,0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836,3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08</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Культура</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кинематография</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2007,6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26,1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1560,3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22,5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1613,7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23,7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Социальная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политика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62,4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89">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r>
                        <a:rPr kumimoji="0" lang="ru-RU" sz="1200" b="0" i="0" u="none" strike="noStrike" cap="none" normalizeH="0" baseline="0" dirty="0" smtClean="0">
                          <a:ln>
                            <a:noFill/>
                          </a:ln>
                          <a:solidFill>
                            <a:schemeClr val="tx1"/>
                          </a:solidFill>
                          <a:effectLst/>
                          <a:latin typeface="Arial" charset="0"/>
                          <a:cs typeface="Arial" charset="0"/>
                        </a:rPr>
                        <a:t>11</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Физическая культура и спорт</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12,4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0,1</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12,4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0,1</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12,4</a:t>
                      </a:r>
                      <a:endParaRPr kumimoji="0" lang="ru-RU" sz="14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0,2</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 Box 2897"/>
          <p:cNvSpPr txBox="1">
            <a:spLocks noChangeArrowheads="1"/>
          </p:cNvSpPr>
          <p:nvPr/>
        </p:nvSpPr>
        <p:spPr bwMode="auto">
          <a:xfrm>
            <a:off x="7380288" y="1557338"/>
            <a:ext cx="15843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ru-RU" altLang="ru-RU" sz="1000" dirty="0" err="1"/>
              <a:t>тыс.руб</a:t>
            </a:r>
            <a:r>
              <a:rPr lang="ru-RU" altLang="ru-RU" sz="1000" dirty="0"/>
              <a:t>.</a:t>
            </a:r>
          </a:p>
        </p:txBody>
      </p:sp>
    </p:spTree>
    <p:extLst>
      <p:ext uri="{BB962C8B-B14F-4D97-AF65-F5344CB8AC3E}">
        <p14:creationId xmlns:p14="http://schemas.microsoft.com/office/powerpoint/2010/main" xmlns="" val="109732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700" dirty="0" smtClean="0">
                <a:solidFill>
                  <a:schemeClr val="tx1"/>
                </a:solidFill>
                <a:effectLst/>
                <a:latin typeface="Times New Roman" panose="02020603050405020304" pitchFamily="18" charset="0"/>
                <a:cs typeface="Times New Roman" panose="02020603050405020304" pitchFamily="18" charset="0"/>
              </a:rPr>
              <a:t>	</a:t>
            </a:r>
            <a:br>
              <a:rPr lang="ru-RU" sz="1700" dirty="0" smtClean="0">
                <a:solidFill>
                  <a:schemeClr val="tx1"/>
                </a:solidFill>
                <a:effectLst/>
                <a:latin typeface="Times New Roman" panose="02020603050405020304" pitchFamily="18" charset="0"/>
                <a:cs typeface="Times New Roman" panose="02020603050405020304" pitchFamily="18" charset="0"/>
              </a:rPr>
            </a:br>
            <a:r>
              <a:rPr lang="ru-RU" sz="1700" dirty="0">
                <a:solidFill>
                  <a:schemeClr val="tx1"/>
                </a:solidFill>
                <a:effectLst/>
                <a:latin typeface="Times New Roman" panose="02020603050405020304" pitchFamily="18" charset="0"/>
                <a:cs typeface="Times New Roman" panose="02020603050405020304" pitchFamily="18" charset="0"/>
              </a:rPr>
              <a:t>	</a:t>
            </a:r>
            <a:endParaRPr lang="ru-RU" dirty="0">
              <a:effectLst/>
            </a:endParaRPr>
          </a:p>
        </p:txBody>
      </p:sp>
      <p:sp>
        <p:nvSpPr>
          <p:cNvPr id="3" name="Текст 2"/>
          <p:cNvSpPr>
            <a:spLocks noGrp="1"/>
          </p:cNvSpPr>
          <p:nvPr>
            <p:ph type="body" idx="1"/>
          </p:nvPr>
        </p:nvSpPr>
        <p:spPr>
          <a:xfrm>
            <a:off x="179512" y="116632"/>
            <a:ext cx="8784976" cy="6120680"/>
          </a:xfrm>
        </p:spPr>
        <p:txBody>
          <a:bodyPr>
            <a:normAutofit/>
          </a:bodyPr>
          <a:lstStyle/>
          <a:p>
            <a:pPr algn="l"/>
            <a:r>
              <a:rPr lang="ru-RU" sz="1900" b="1" dirty="0"/>
              <a:t>Бюджет </a:t>
            </a:r>
            <a:r>
              <a:rPr lang="ru-RU" sz="1900" b="1" dirty="0" smtClean="0"/>
              <a:t>Отрадовского </a:t>
            </a:r>
            <a:r>
              <a:rPr lang="ru-RU" sz="1900" b="1" dirty="0"/>
              <a:t>сельского поселения </a:t>
            </a:r>
            <a:r>
              <a:rPr lang="ru-RU" sz="1900" b="1" dirty="0" smtClean="0"/>
              <a:t>формируется </a:t>
            </a:r>
            <a:r>
              <a:rPr lang="ru-RU" sz="1900" b="1" dirty="0"/>
              <a:t>сбалансированным и лишь в ходе его исполнения в течение финансового года открываются дополнительные ассигнования, образуя дефицит, источником которого выступают остатки прошлых лет. Но данная процедура является технической. Привлечения же сторонних средств, будь то бюджетный или коммерческий кредит, бюджетом поселения  не осуществлялось.</a:t>
            </a:r>
          </a:p>
          <a:p>
            <a:pPr algn="l"/>
            <a:r>
              <a:rPr lang="ru-RU" sz="1900" b="1" dirty="0"/>
              <a:t>            Главной задачей при формировании бюджета поселения  на следующий финансовый год являлось формирование такого объема расходов, который бы соответствовал реальному прогнозу налоговых и неналоговых доходов и объему поступлений от других бюджетов бюджетной системы.</a:t>
            </a:r>
          </a:p>
          <a:p>
            <a:pPr algn="l"/>
            <a:r>
              <a:rPr lang="ru-RU" sz="1900" b="1" dirty="0"/>
              <a:t>При этом приоритетами в расходовании средств бюджета становятся:</a:t>
            </a:r>
          </a:p>
          <a:p>
            <a:pPr algn="l"/>
            <a:r>
              <a:rPr lang="ru-RU" sz="1900" b="1" dirty="0"/>
              <a:t>-обеспечение своевременности и полноты выплаты заработной платы работникам бюджетной сферы. </a:t>
            </a:r>
          </a:p>
          <a:p>
            <a:pPr algn="l"/>
            <a:r>
              <a:rPr lang="ru-RU" sz="1900" b="1" dirty="0"/>
              <a:t>-концентрация ресурсов на решение вопросов, связанных с обеспечением жизнедеятельности объектов социальной и коммунальной инфраструктуры. </a:t>
            </a:r>
            <a:r>
              <a:rPr lang="ru-RU" sz="1900" b="1" dirty="0" smtClean="0"/>
              <a:t> </a:t>
            </a:r>
            <a:endParaRPr lang="ru-RU" sz="1900" b="1" dirty="0"/>
          </a:p>
          <a:p>
            <a:r>
              <a:rPr lang="ru-RU" sz="1600" dirty="0" smtClean="0">
                <a:solidFill>
                  <a:schemeClr val="tx1"/>
                </a:solidFill>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xmlns="" val="3560570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060848"/>
            <a:ext cx="8496944" cy="1815882"/>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На реализацию принятых муниципальных программ </a:t>
            </a:r>
            <a:r>
              <a:rPr lang="ru-RU" sz="2800" dirty="0" smtClean="0">
                <a:latin typeface="Times New Roman" panose="02020603050405020304" pitchFamily="18" charset="0"/>
                <a:cs typeface="Times New Roman" panose="02020603050405020304" pitchFamily="18" charset="0"/>
              </a:rPr>
              <a:t>Отрадовского </a:t>
            </a:r>
            <a:r>
              <a:rPr lang="ru-RU" sz="2800" dirty="0">
                <a:latin typeface="Times New Roman" panose="02020603050405020304" pitchFamily="18" charset="0"/>
                <a:cs typeface="Times New Roman" panose="02020603050405020304" pitchFamily="18" charset="0"/>
              </a:rPr>
              <a:t>сельского поселения предусмотрено в </a:t>
            </a:r>
            <a:r>
              <a:rPr lang="ru-RU" sz="2800" dirty="0" smtClean="0">
                <a:latin typeface="Times New Roman" panose="02020603050405020304" pitchFamily="18" charset="0"/>
                <a:cs typeface="Times New Roman" panose="02020603050405020304" pitchFamily="18" charset="0"/>
              </a:rPr>
              <a:t>2017 </a:t>
            </a:r>
            <a:r>
              <a:rPr lang="ru-RU" sz="2800" dirty="0">
                <a:latin typeface="Times New Roman" panose="02020603050405020304" pitchFamily="18" charset="0"/>
                <a:cs typeface="Times New Roman" panose="02020603050405020304" pitchFamily="18" charset="0"/>
              </a:rPr>
              <a:t>году </a:t>
            </a:r>
            <a:r>
              <a:rPr lang="ru-RU" sz="2800" dirty="0" smtClean="0">
                <a:latin typeface="Times New Roman" panose="02020603050405020304" pitchFamily="18" charset="0"/>
                <a:cs typeface="Times New Roman" panose="02020603050405020304" pitchFamily="18" charset="0"/>
              </a:rPr>
              <a:t>7459,8 </a:t>
            </a:r>
            <a:r>
              <a:rPr lang="ru-RU" sz="2800" dirty="0" smtClean="0">
                <a:latin typeface="Times New Roman" panose="02020603050405020304" pitchFamily="18" charset="0"/>
                <a:cs typeface="Times New Roman" panose="02020603050405020304" pitchFamily="18" charset="0"/>
              </a:rPr>
              <a:t>тыс. </a:t>
            </a:r>
            <a:r>
              <a:rPr lang="ru-RU" sz="2800" dirty="0">
                <a:latin typeface="Times New Roman" panose="02020603050405020304" pitchFamily="18" charset="0"/>
                <a:cs typeface="Times New Roman" panose="02020603050405020304" pitchFamily="18" charset="0"/>
              </a:rPr>
              <a:t>рублей, в </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рублей, в </a:t>
            </a:r>
            <a:r>
              <a:rPr lang="ru-RU" sz="2800" dirty="0" smtClean="0">
                <a:latin typeface="Times New Roman" panose="02020603050405020304" pitchFamily="18" charset="0"/>
                <a:cs typeface="Times New Roman" panose="02020603050405020304" pitchFamily="18" charset="0"/>
              </a:rPr>
              <a:t>2018 </a:t>
            </a:r>
            <a:r>
              <a:rPr lang="ru-RU" sz="2800" dirty="0" smtClean="0">
                <a:latin typeface="Times New Roman" panose="02020603050405020304" pitchFamily="18" charset="0"/>
                <a:cs typeface="Times New Roman" panose="02020603050405020304" pitchFamily="18" charset="0"/>
              </a:rPr>
              <a:t>году </a:t>
            </a:r>
            <a:r>
              <a:rPr lang="ru-RU" sz="2800" dirty="0" smtClean="0">
                <a:latin typeface="Times New Roman" panose="02020603050405020304" pitchFamily="18" charset="0"/>
                <a:cs typeface="Times New Roman" panose="02020603050405020304" pitchFamily="18" charset="0"/>
              </a:rPr>
              <a:t>6699,3 </a:t>
            </a:r>
            <a:r>
              <a:rPr lang="ru-RU" sz="2800" dirty="0" smtClean="0">
                <a:latin typeface="Times New Roman" panose="02020603050405020304" pitchFamily="18" charset="0"/>
                <a:cs typeface="Times New Roman" panose="02020603050405020304" pitchFamily="18" charset="0"/>
              </a:rPr>
              <a:t>тыс. рублей, в </a:t>
            </a:r>
            <a:r>
              <a:rPr lang="ru-RU" sz="2800" dirty="0" smtClean="0">
                <a:latin typeface="Times New Roman" panose="02020603050405020304" pitchFamily="18" charset="0"/>
                <a:cs typeface="Times New Roman" panose="02020603050405020304" pitchFamily="18" charset="0"/>
              </a:rPr>
              <a:t>2019году 6579,6 </a:t>
            </a:r>
            <a:r>
              <a:rPr lang="ru-RU" sz="2800" dirty="0" smtClean="0">
                <a:latin typeface="Times New Roman" panose="02020603050405020304" pitchFamily="18" charset="0"/>
                <a:cs typeface="Times New Roman" panose="02020603050405020304" pitchFamily="18" charset="0"/>
              </a:rPr>
              <a:t>тыс.</a:t>
            </a:r>
            <a:r>
              <a:rPr lang="en-US" sz="28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рублей</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9736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260648"/>
            <a:ext cx="8856984" cy="1143000"/>
          </a:xfrm>
        </p:spPr>
        <p:txBody>
          <a:bodyPr>
            <a:noAutofit/>
          </a:bodyPr>
          <a:lstStyle/>
          <a:p>
            <a:pPr algn="ctr"/>
            <a:r>
              <a:rPr lang="ru-RU" sz="3200" b="1" i="1" dirty="0">
                <a:solidFill>
                  <a:srgbClr val="00B0F0"/>
                </a:solidFill>
                <a:effectLst/>
              </a:rPr>
              <a:t>Уважаемые жители </a:t>
            </a:r>
            <a:r>
              <a:rPr lang="ru-RU" sz="3200" b="1" i="1" dirty="0" smtClean="0">
                <a:solidFill>
                  <a:srgbClr val="00B0F0"/>
                </a:solidFill>
                <a:effectLst/>
              </a:rPr>
              <a:t>Отрадовского </a:t>
            </a:r>
            <a:r>
              <a:rPr lang="ru-RU" sz="3200" b="1" i="1" dirty="0">
                <a:solidFill>
                  <a:srgbClr val="00B0F0"/>
                </a:solidFill>
                <a:effectLst/>
              </a:rPr>
              <a:t>сельского поселения!</a:t>
            </a:r>
            <a:endParaRPr lang="ru-RU" sz="3200" dirty="0">
              <a:solidFill>
                <a:srgbClr val="00B0F0"/>
              </a:solidFill>
            </a:endParaRPr>
          </a:p>
        </p:txBody>
      </p:sp>
      <p:sp>
        <p:nvSpPr>
          <p:cNvPr id="3" name="Объект 2"/>
          <p:cNvSpPr>
            <a:spLocks noGrp="1"/>
          </p:cNvSpPr>
          <p:nvPr>
            <p:ph sz="quarter" idx="13"/>
          </p:nvPr>
        </p:nvSpPr>
        <p:spPr>
          <a:xfrm>
            <a:off x="179512" y="1988840"/>
            <a:ext cx="8856984" cy="4392488"/>
          </a:xfrm>
        </p:spPr>
        <p:txBody>
          <a:bodyPr>
            <a:normAutofit fontScale="25000" lnSpcReduction="2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r>
              <a:rPr lang="ru-RU" sz="7200" b="1" dirty="0" smtClean="0">
                <a:solidFill>
                  <a:schemeClr val="tx1"/>
                </a:solidFill>
                <a:latin typeface="Times New Roman" panose="02020603050405020304" pitchFamily="18" charset="0"/>
                <a:cs typeface="Times New Roman" panose="02020603050405020304" pitchFamily="18" charset="0"/>
              </a:rPr>
              <a:t>Эффективное</a:t>
            </a:r>
            <a:r>
              <a:rPr lang="ru-RU" sz="7200" b="1" dirty="0">
                <a:solidFill>
                  <a:schemeClr val="tx1"/>
                </a:solidFill>
                <a:latin typeface="Times New Roman" panose="02020603050405020304" pitchFamily="18" charset="0"/>
                <a:cs typeface="Times New Roman" panose="02020603050405020304" pitchFamily="18" charset="0"/>
              </a:rPr>
              <a:t>, ответственное и прозрачное управление муниципальными финансами </a:t>
            </a:r>
            <a:r>
              <a:rPr lang="ru-RU" sz="7200" b="1" dirty="0" smtClean="0">
                <a:solidFill>
                  <a:schemeClr val="tx1"/>
                </a:solidFill>
                <a:latin typeface="Times New Roman" panose="02020603050405020304" pitchFamily="18" charset="0"/>
                <a:cs typeface="Times New Roman" panose="02020603050405020304" pitchFamily="18" charset="0"/>
              </a:rPr>
              <a:t>Отрадовского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является базовым условием достижения стратегических целей социально-экономического развития нашего сельского поселения. Одной из ключевых задач бюджетной политики </a:t>
            </a:r>
            <a:r>
              <a:rPr lang="ru-RU" sz="7200" b="1" dirty="0" smtClean="0">
                <a:solidFill>
                  <a:schemeClr val="tx1"/>
                </a:solidFill>
                <a:latin typeface="Times New Roman" panose="02020603050405020304" pitchFamily="18" charset="0"/>
                <a:cs typeface="Times New Roman" panose="02020603050405020304" pitchFamily="18" charset="0"/>
              </a:rPr>
              <a:t>Отрадовского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на </a:t>
            </a:r>
            <a:r>
              <a:rPr lang="ru-RU" sz="7200" b="1" dirty="0" smtClean="0">
                <a:solidFill>
                  <a:schemeClr val="tx1"/>
                </a:solidFill>
                <a:latin typeface="Times New Roman" panose="02020603050405020304" pitchFamily="18" charset="0"/>
                <a:cs typeface="Times New Roman" panose="02020603050405020304" pitchFamily="18" charset="0"/>
              </a:rPr>
              <a:t>2017-2019 </a:t>
            </a:r>
            <a:r>
              <a:rPr lang="ru-RU" sz="7200" b="1" dirty="0">
                <a:solidFill>
                  <a:schemeClr val="tx1"/>
                </a:solidFill>
                <a:latin typeface="Times New Roman" panose="02020603050405020304" pitchFamily="18" charset="0"/>
                <a:cs typeface="Times New Roman" panose="02020603050405020304" pitchFamily="18" charset="0"/>
              </a:rPr>
              <a:t>годы является обеспечение прозрачности и открытости бюджетного процесса.</a:t>
            </a:r>
          </a:p>
          <a:p>
            <a:pPr marL="0" indent="0" algn="just">
              <a:buNone/>
            </a:pPr>
            <a:r>
              <a:rPr lang="ru-RU" sz="7200" b="1" dirty="0" smtClean="0">
                <a:solidFill>
                  <a:schemeClr val="tx1"/>
                </a:solidFill>
                <a:latin typeface="Times New Roman" panose="02020603050405020304" pitchFamily="18" charset="0"/>
                <a:cs typeface="Times New Roman" panose="02020603050405020304" pitchFamily="18" charset="0"/>
              </a:rPr>
              <a:t>	Для </a:t>
            </a:r>
            <a:r>
              <a:rPr lang="ru-RU" sz="7200" b="1" dirty="0">
                <a:solidFill>
                  <a:schemeClr val="tx1"/>
                </a:solidFill>
                <a:latin typeface="Times New Roman" panose="02020603050405020304" pitchFamily="18" charset="0"/>
                <a:cs typeface="Times New Roman" panose="02020603050405020304" pitchFamily="18" charset="0"/>
              </a:rPr>
              <a:t>привлечения большего количества жителей поселения к участию в обсуждении вопросов формирования бюджета </a:t>
            </a:r>
            <a:r>
              <a:rPr lang="ru-RU" sz="7200" b="1" dirty="0" smtClean="0">
                <a:solidFill>
                  <a:schemeClr val="tx1"/>
                </a:solidFill>
                <a:latin typeface="Times New Roman" panose="02020603050405020304" pitchFamily="18" charset="0"/>
                <a:cs typeface="Times New Roman" panose="02020603050405020304" pitchFamily="18" charset="0"/>
              </a:rPr>
              <a:t>Отрадовского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a:t>
            </a:r>
            <a:r>
              <a:rPr lang="ru-RU" sz="7200" b="1" dirty="0" smtClean="0">
                <a:solidFill>
                  <a:schemeClr val="tx1"/>
                </a:solidFill>
                <a:latin typeface="Times New Roman" panose="02020603050405020304" pitchFamily="18" charset="0"/>
                <a:cs typeface="Times New Roman" panose="02020603050405020304" pitchFamily="18" charset="0"/>
              </a:rPr>
              <a:t>Азовского района </a:t>
            </a:r>
            <a:r>
              <a:rPr lang="ru-RU" sz="7200" b="1" dirty="0">
                <a:solidFill>
                  <a:schemeClr val="tx1"/>
                </a:solidFill>
                <a:latin typeface="Times New Roman" panose="02020603050405020304" pitchFamily="18" charset="0"/>
                <a:cs typeface="Times New Roman" panose="02020603050405020304" pitchFamily="18" charset="0"/>
              </a:rPr>
              <a:t>и его исполнения разработан «Бюджет для граждан». «Бюджет для граждан» предназначен, прежде всего, для жителей, не обладающих специальными знаниями в сфере бюджетного законодательства. Информация, размещаемая в разделе «Бюджет для граждан», в доступной форме знакомит граждан с основными целями, задачами и приоритетными направлениями бюджетной политики </a:t>
            </a:r>
            <a:r>
              <a:rPr lang="ru-RU" sz="7200" b="1" dirty="0" smtClean="0">
                <a:solidFill>
                  <a:schemeClr val="tx1"/>
                </a:solidFill>
                <a:latin typeface="Times New Roman" panose="02020603050405020304" pitchFamily="18" charset="0"/>
                <a:cs typeface="Times New Roman" panose="02020603050405020304" pitchFamily="18" charset="0"/>
              </a:rPr>
              <a:t>Отрадовского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с основными характеристиками бюджета поселения и результатами его исполнения.</a:t>
            </a:r>
          </a:p>
          <a:p>
            <a:pPr marL="0" indent="0" algn="just">
              <a:buNone/>
            </a:pPr>
            <a:r>
              <a:rPr lang="ru-RU" sz="7200" b="1" dirty="0">
                <a:solidFill>
                  <a:schemeClr val="tx1"/>
                </a:solidFill>
                <a:latin typeface="Times New Roman" panose="02020603050405020304" pitchFamily="18" charset="0"/>
                <a:cs typeface="Times New Roman" panose="02020603050405020304" pitchFamily="18" charset="0"/>
              </a:rPr>
              <a:t>        </a:t>
            </a:r>
            <a:r>
              <a:rPr lang="ru-RU" sz="7200" b="1" dirty="0" smtClean="0">
                <a:solidFill>
                  <a:schemeClr val="tx1"/>
                </a:solidFill>
                <a:latin typeface="Times New Roman" panose="02020603050405020304" pitchFamily="18" charset="0"/>
                <a:cs typeface="Times New Roman" panose="02020603050405020304" pitchFamily="18" charset="0"/>
              </a:rPr>
              <a:t>	Надеемся</a:t>
            </a:r>
            <a:r>
              <a:rPr lang="ru-RU" sz="7200" b="1" dirty="0">
                <a:solidFill>
                  <a:schemeClr val="tx1"/>
                </a:solidFill>
                <a:latin typeface="Times New Roman" panose="02020603050405020304" pitchFamily="18" charset="0"/>
                <a:cs typeface="Times New Roman" panose="02020603050405020304" pitchFamily="18" charset="0"/>
              </a:rPr>
              <a:t>, что представление бюджета и бюджетного процесса в понятной для жителей форме повысит уровень общественного участия граждан в бюджетном процессе </a:t>
            </a:r>
            <a:r>
              <a:rPr lang="ru-RU" sz="7200" b="1" dirty="0" smtClean="0">
                <a:solidFill>
                  <a:schemeClr val="tx1"/>
                </a:solidFill>
                <a:latin typeface="Times New Roman" panose="02020603050405020304" pitchFamily="18" charset="0"/>
                <a:cs typeface="Times New Roman" panose="02020603050405020304" pitchFamily="18" charset="0"/>
              </a:rPr>
              <a:t>Отрадовского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a:t>
            </a:r>
          </a:p>
          <a:p>
            <a:pPr marL="0" indent="0" algn="just">
              <a:buNone/>
            </a:pPr>
            <a:r>
              <a:rPr lang="ru-RU" sz="72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998546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547532500"/>
              </p:ext>
            </p:extLst>
          </p:nvPr>
        </p:nvGraphicFramePr>
        <p:xfrm>
          <a:off x="785785" y="-2"/>
          <a:ext cx="7962677" cy="7073077"/>
        </p:xfrm>
        <a:graphic>
          <a:graphicData uri="http://schemas.openxmlformats.org/drawingml/2006/table">
            <a:tbl>
              <a:tblPr firstRow="1" firstCol="1" bandRow="1">
                <a:tableStyleId>{5C22544A-7EE6-4342-B048-85BDC9FD1C3A}</a:tableStyleId>
              </a:tblPr>
              <a:tblGrid>
                <a:gridCol w="4210904"/>
                <a:gridCol w="1215253"/>
                <a:gridCol w="1321267"/>
                <a:gridCol w="1215253"/>
              </a:tblGrid>
              <a:tr h="532003">
                <a:tc>
                  <a:txBody>
                    <a:bodyPr/>
                    <a:lstStyle/>
                    <a:p>
                      <a:pPr algn="l">
                        <a:spcAft>
                          <a:spcPts val="0"/>
                        </a:spcAft>
                      </a:pPr>
                      <a:r>
                        <a:rPr lang="ru-RU" sz="1400" dirty="0">
                          <a:solidFill>
                            <a:schemeClr val="tx1"/>
                          </a:solidFill>
                          <a:effectLst/>
                        </a:rPr>
                        <a:t>Наименование </a:t>
                      </a:r>
                      <a:r>
                        <a:rPr lang="ru-RU" sz="1400" dirty="0" smtClean="0">
                          <a:solidFill>
                            <a:schemeClr val="tx1"/>
                          </a:solidFill>
                          <a:effectLst/>
                        </a:rPr>
                        <a:t>муниципальной</a:t>
                      </a:r>
                      <a:r>
                        <a:rPr lang="ru-RU" sz="1400" baseline="0" dirty="0" smtClean="0">
                          <a:solidFill>
                            <a:schemeClr val="tx1"/>
                          </a:solidFill>
                          <a:effectLst/>
                        </a:rPr>
                        <a:t> </a:t>
                      </a:r>
                      <a:r>
                        <a:rPr lang="ru-RU" sz="1400" baseline="0" dirty="0" smtClean="0">
                          <a:solidFill>
                            <a:schemeClr val="tx1"/>
                          </a:solidFill>
                          <a:effectLst/>
                        </a:rPr>
                        <a:t>программы</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400" dirty="0" smtClean="0">
                          <a:solidFill>
                            <a:schemeClr val="tx1"/>
                          </a:solidFill>
                          <a:effectLst/>
                        </a:rPr>
                        <a:t>2017 </a:t>
                      </a:r>
                      <a:r>
                        <a:rPr lang="ru-RU" sz="1400" dirty="0">
                          <a:solidFill>
                            <a:schemeClr val="tx1"/>
                          </a:solidFill>
                          <a:effectLst/>
                        </a:rPr>
                        <a:t>год</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400" dirty="0" smtClean="0">
                          <a:solidFill>
                            <a:schemeClr val="tx1"/>
                          </a:solidFill>
                          <a:effectLst/>
                        </a:rPr>
                        <a:t>2018 </a:t>
                      </a:r>
                      <a:r>
                        <a:rPr lang="ru-RU" sz="1400" dirty="0">
                          <a:solidFill>
                            <a:schemeClr val="tx1"/>
                          </a:solidFill>
                          <a:effectLst/>
                        </a:rPr>
                        <a:t>год</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400" dirty="0" smtClean="0">
                          <a:solidFill>
                            <a:schemeClr val="tx1"/>
                          </a:solidFill>
                          <a:effectLst/>
                        </a:rPr>
                        <a:t>2019 </a:t>
                      </a:r>
                      <a:r>
                        <a:rPr lang="ru-RU" sz="1400" dirty="0">
                          <a:solidFill>
                            <a:schemeClr val="tx1"/>
                          </a:solidFill>
                          <a:effectLst/>
                        </a:rPr>
                        <a:t>год</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778">
                <a:tc>
                  <a:txBody>
                    <a:bodyPr/>
                    <a:lstStyle/>
                    <a:p>
                      <a:pPr algn="ctr">
                        <a:spcAft>
                          <a:spcPts val="0"/>
                        </a:spcAft>
                      </a:pPr>
                      <a:r>
                        <a:rPr lang="ru-RU" sz="1400">
                          <a:solidFill>
                            <a:schemeClr val="tx1"/>
                          </a:solidFill>
                          <a:effectLst/>
                        </a:rPr>
                        <a:t>1</a:t>
                      </a:r>
                      <a:endParaRPr lang="ru-RU" sz="140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400">
                          <a:solidFill>
                            <a:schemeClr val="tx1"/>
                          </a:solidFill>
                          <a:effectLst/>
                        </a:rPr>
                        <a:t>2</a:t>
                      </a:r>
                      <a:endParaRPr lang="ru-RU" sz="140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400">
                          <a:solidFill>
                            <a:schemeClr val="tx1"/>
                          </a:solidFill>
                          <a:effectLst/>
                        </a:rPr>
                        <a:t>3</a:t>
                      </a:r>
                      <a:endParaRPr lang="ru-RU" sz="140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400" dirty="0">
                          <a:solidFill>
                            <a:schemeClr val="tx1"/>
                          </a:solidFill>
                          <a:effectLst/>
                        </a:rPr>
                        <a:t>4</a:t>
                      </a:r>
                      <a:endParaRPr lang="ru-RU" sz="14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9718">
                <a:tc>
                  <a:txBody>
                    <a:bodyPr/>
                    <a:lstStyle/>
                    <a:p>
                      <a:pPr algn="ctr">
                        <a:spcAft>
                          <a:spcPts val="0"/>
                        </a:spcAft>
                      </a:pPr>
                      <a:r>
                        <a:rPr lang="ru-RU" sz="1400" dirty="0" smtClean="0">
                          <a:solidFill>
                            <a:schemeClr val="tx1"/>
                          </a:solidFill>
                          <a:effectLst/>
                        </a:rPr>
                        <a:t> Расходы всего:</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7459,8</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6699,3</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6579,6</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43890">
                <a:tc>
                  <a:txBody>
                    <a:bodyPr/>
                    <a:lstStyle/>
                    <a:p>
                      <a:pPr>
                        <a:spcAft>
                          <a:spcPts val="0"/>
                        </a:spcAft>
                      </a:pPr>
                      <a:r>
                        <a:rPr lang="ru-RU" sz="1400" dirty="0">
                          <a:solidFill>
                            <a:schemeClr val="tx1"/>
                          </a:solidFill>
                          <a:effectLst/>
                        </a:rPr>
                        <a:t>1. </a:t>
                      </a:r>
                      <a:r>
                        <a:rPr lang="ru-RU" sz="1400" baseline="0" dirty="0" smtClean="0">
                          <a:solidFill>
                            <a:schemeClr val="tx1"/>
                          </a:solidFill>
                          <a:effectLst/>
                        </a:rPr>
                        <a:t>Муниципальная программа Отрадовского сельского поселения «</a:t>
                      </a:r>
                      <a:r>
                        <a:rPr lang="ru-RU" sz="1400" dirty="0" smtClean="0">
                          <a:solidFill>
                            <a:schemeClr val="tx1"/>
                          </a:solidFill>
                          <a:effectLst/>
                        </a:rPr>
                        <a:t>Защита населения и территории от чрезвычайных ситуаций, обеспечение пожарной безопасности людей на водных объектах»</a:t>
                      </a:r>
                      <a:endParaRPr lang="ru-RU" sz="14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19,9</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19,9</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19,9</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5112">
                <a:tc>
                  <a:txBody>
                    <a:bodyPr/>
                    <a:lstStyle/>
                    <a:p>
                      <a:pPr>
                        <a:spcAft>
                          <a:spcPts val="0"/>
                        </a:spcAft>
                      </a:pPr>
                      <a:r>
                        <a:rPr lang="ru-RU" sz="1400" dirty="0">
                          <a:solidFill>
                            <a:schemeClr val="tx1"/>
                          </a:solidFill>
                          <a:effectLst/>
                        </a:rPr>
                        <a:t>2. </a:t>
                      </a:r>
                      <a:r>
                        <a:rPr lang="ru-RU" sz="1400" baseline="0" dirty="0" smtClean="0">
                          <a:solidFill>
                            <a:schemeClr val="tx1"/>
                          </a:solidFill>
                          <a:effectLst/>
                        </a:rPr>
                        <a:t> </a:t>
                      </a:r>
                      <a:r>
                        <a:rPr lang="ru-RU" sz="1400" baseline="0" dirty="0" smtClean="0">
                          <a:solidFill>
                            <a:schemeClr val="tx1"/>
                          </a:solidFill>
                          <a:effectLst/>
                        </a:rPr>
                        <a:t>Муниципальная программа Отрадовского сельского поселения «Обеспечение общественного порядка и противодействие преступности»</a:t>
                      </a:r>
                      <a:endParaRPr lang="ru-RU" sz="14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11,5</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11,5</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11,5</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5112">
                <a:tc>
                  <a:txBody>
                    <a:bodyPr/>
                    <a:lstStyle/>
                    <a:p>
                      <a:pPr>
                        <a:spcAft>
                          <a:spcPts val="0"/>
                        </a:spcAft>
                      </a:pPr>
                      <a:r>
                        <a:rPr lang="ru-RU" sz="1400" baseline="0" dirty="0" smtClean="0">
                          <a:solidFill>
                            <a:schemeClr val="tx1"/>
                          </a:solidFill>
                          <a:effectLst/>
                        </a:rPr>
                        <a:t>3. Муниципальная программа Отрадовского сельского поселения «</a:t>
                      </a:r>
                      <a:r>
                        <a:rPr lang="ru-RU" sz="1400" baseline="0" dirty="0" err="1" smtClean="0">
                          <a:solidFill>
                            <a:schemeClr val="tx1"/>
                          </a:solidFill>
                          <a:effectLst/>
                        </a:rPr>
                        <a:t>Энергоэффективность</a:t>
                      </a:r>
                      <a:r>
                        <a:rPr lang="ru-RU" sz="1400" baseline="0" dirty="0" smtClean="0">
                          <a:solidFill>
                            <a:schemeClr val="tx1"/>
                          </a:solidFill>
                          <a:effectLst/>
                        </a:rPr>
                        <a:t> и развитие энергетики в </a:t>
                      </a:r>
                      <a:r>
                        <a:rPr lang="ru-RU" sz="1400" baseline="0" dirty="0" err="1" smtClean="0">
                          <a:solidFill>
                            <a:schemeClr val="tx1"/>
                          </a:solidFill>
                          <a:effectLst/>
                        </a:rPr>
                        <a:t>Отрадовском</a:t>
                      </a:r>
                      <a:r>
                        <a:rPr lang="ru-RU" sz="1400" baseline="0" dirty="0" smtClean="0">
                          <a:solidFill>
                            <a:schemeClr val="tx1"/>
                          </a:solidFill>
                          <a:effectLst/>
                        </a:rPr>
                        <a:t> сельском поселении»</a:t>
                      </a:r>
                      <a:endParaRPr lang="ru-RU" sz="14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38,0</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3,0</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3,0</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72115">
                <a:tc>
                  <a:txBody>
                    <a:bodyPr/>
                    <a:lstStyle/>
                    <a:p>
                      <a:pPr>
                        <a:spcAft>
                          <a:spcPts val="0"/>
                        </a:spcAft>
                      </a:pPr>
                      <a:r>
                        <a:rPr lang="ru-RU" sz="1400" baseline="0" dirty="0" smtClean="0">
                          <a:solidFill>
                            <a:schemeClr val="tx1"/>
                          </a:solidFill>
                          <a:effectLst/>
                        </a:rPr>
                        <a:t>4. Муниципальная программа Отрадовского сельского поселения «Развитие сетей наружного освещения»</a:t>
                      </a:r>
                      <a:endParaRPr lang="ru-RU" sz="14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678,3</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707,2</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736,5</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6334">
                <a:tc>
                  <a:txBody>
                    <a:bodyPr/>
                    <a:lstStyle/>
                    <a:p>
                      <a:pPr>
                        <a:spcAft>
                          <a:spcPts val="0"/>
                        </a:spcAft>
                      </a:pPr>
                      <a:r>
                        <a:rPr lang="ru-RU" sz="1400" baseline="0" dirty="0" smtClean="0">
                          <a:solidFill>
                            <a:schemeClr val="tx1"/>
                          </a:solidFill>
                          <a:effectLst/>
                        </a:rPr>
                        <a:t>5. Муниципальная программа «Озеленение территории Отрадовского сельского поселения»</a:t>
                      </a:r>
                      <a:endParaRPr lang="ru-RU" sz="14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40,0</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40,0</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40,0</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5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effectLst/>
                          <a:latin typeface="Times New Roman"/>
                          <a:ea typeface="Times New Roman"/>
                        </a:rPr>
                        <a:t>6.</a:t>
                      </a:r>
                      <a:r>
                        <a:rPr lang="ru-RU" sz="1400" baseline="0" dirty="0" smtClean="0">
                          <a:solidFill>
                            <a:schemeClr val="tx1"/>
                          </a:solidFill>
                          <a:effectLst/>
                        </a:rPr>
                        <a:t> Муниципальная программа Отрадовского сельского поселения «Благоустройство территории»</a:t>
                      </a:r>
                      <a:endParaRPr lang="ru-RU" sz="1400" dirty="0" smtClean="0">
                        <a:solidFill>
                          <a:schemeClr val="tx1"/>
                        </a:solidFill>
                        <a:effectLst/>
                        <a:latin typeface="Times New Roman"/>
                        <a:ea typeface="Times New Roman"/>
                      </a:endParaRPr>
                    </a:p>
                    <a:p>
                      <a:pPr>
                        <a:spcAft>
                          <a:spcPts val="0"/>
                        </a:spcAft>
                      </a:pPr>
                      <a:r>
                        <a:rPr lang="ru-RU" sz="1400" dirty="0" smtClean="0">
                          <a:solidFill>
                            <a:schemeClr val="tx1"/>
                          </a:solidFill>
                          <a:effectLst/>
                          <a:latin typeface="Times New Roman"/>
                          <a:ea typeface="Times New Roman"/>
                        </a:rPr>
                        <a:t> </a:t>
                      </a:r>
                      <a:endParaRPr lang="ru-RU" sz="14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219,4</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118,3</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53,3</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94903">
                <a:tc>
                  <a:txBody>
                    <a:bodyPr/>
                    <a:lstStyle/>
                    <a:p>
                      <a:pPr>
                        <a:spcAft>
                          <a:spcPts val="0"/>
                        </a:spcAft>
                      </a:pPr>
                      <a:r>
                        <a:rPr lang="ru-RU" sz="1400" dirty="0" smtClean="0">
                          <a:solidFill>
                            <a:schemeClr val="tx1"/>
                          </a:solidFill>
                          <a:effectLst/>
                          <a:latin typeface="Times New Roman"/>
                          <a:ea typeface="Times New Roman"/>
                        </a:rPr>
                        <a:t>7. </a:t>
                      </a:r>
                      <a:r>
                        <a:rPr lang="ru-RU" sz="1400" baseline="0" dirty="0" smtClean="0">
                          <a:solidFill>
                            <a:schemeClr val="tx1"/>
                          </a:solidFill>
                          <a:effectLst/>
                        </a:rPr>
                        <a:t>Муниципальная программа Отрадовского сельского поселения «Развитие культуры»</a:t>
                      </a:r>
                      <a:endParaRPr lang="ru-RU" sz="14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2007,6</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1560,3</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400" dirty="0" smtClean="0">
                          <a:solidFill>
                            <a:schemeClr val="tx1"/>
                          </a:solidFill>
                          <a:effectLst/>
                          <a:latin typeface="Times New Roman"/>
                          <a:ea typeface="Times New Roman"/>
                        </a:rPr>
                        <a:t>1613,7</a:t>
                      </a:r>
                      <a:endParaRPr lang="ru-RU" sz="14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803954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99592" y="548680"/>
            <a:ext cx="7138987" cy="2079104"/>
          </a:xfrm>
          <a:prstGeom prst="rect">
            <a:avLst/>
          </a:prstGeom>
          <a:noFill/>
        </p:spPr>
        <p:txBody>
          <a:bodyPr vert="horz" rtlCol="0" anchor="ctr">
            <a:noAutofit/>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endParaRPr lang="ru-RU" altLang="ru-RU" sz="1800" kern="0" dirty="0" smtClean="0"/>
          </a:p>
        </p:txBody>
      </p:sp>
      <p:sp>
        <p:nvSpPr>
          <p:cNvPr id="4" name="Прямоугольник 3"/>
          <p:cNvSpPr/>
          <p:nvPr/>
        </p:nvSpPr>
        <p:spPr>
          <a:xfrm>
            <a:off x="323528" y="3501008"/>
            <a:ext cx="7920880" cy="3416320"/>
          </a:xfrm>
          <a:prstGeom prst="rect">
            <a:avLst/>
          </a:prstGeom>
          <a:noFill/>
        </p:spPr>
        <p:txBody>
          <a:bodyPr wrap="square" lIns="91440" tIns="45720" rIns="91440" bIns="45720">
            <a:spAutoFit/>
          </a:bodyPr>
          <a:lstStyle/>
          <a:p>
            <a:pPr algn="ctr"/>
            <a:endPar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ru-RU"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ЗА ВНИМАНИЕ!</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5" name="Таблица 4"/>
          <p:cNvGraphicFramePr>
            <a:graphicFrameLocks noGrp="1"/>
          </p:cNvGraphicFramePr>
          <p:nvPr/>
        </p:nvGraphicFramePr>
        <p:xfrm>
          <a:off x="357158" y="428604"/>
          <a:ext cx="8501122" cy="4530104"/>
        </p:xfrm>
        <a:graphic>
          <a:graphicData uri="http://schemas.openxmlformats.org/drawingml/2006/table">
            <a:tbl>
              <a:tblPr firstRow="1" bandRow="1">
                <a:tableStyleId>{5C22544A-7EE6-4342-B048-85BDC9FD1C3A}</a:tableStyleId>
              </a:tblPr>
              <a:tblGrid>
                <a:gridCol w="3652822"/>
                <a:gridCol w="1419276"/>
                <a:gridCol w="1571636"/>
                <a:gridCol w="1857388"/>
              </a:tblGrid>
              <a:tr h="1218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bg1">
                              <a:lumMod val="95000"/>
                            </a:schemeClr>
                          </a:solidFill>
                          <a:effectLst/>
                        </a:rPr>
                        <a:t>Наименование муниципальной</a:t>
                      </a:r>
                      <a:r>
                        <a:rPr lang="ru-RU" sz="1800" baseline="0" dirty="0" smtClean="0">
                          <a:solidFill>
                            <a:schemeClr val="bg1">
                              <a:lumMod val="95000"/>
                            </a:schemeClr>
                          </a:solidFill>
                          <a:effectLst/>
                        </a:rPr>
                        <a:t> программы</a:t>
                      </a:r>
                      <a:endParaRPr lang="ru-RU" sz="1800" dirty="0" smtClean="0">
                        <a:solidFill>
                          <a:schemeClr val="bg1">
                            <a:lumMod val="95000"/>
                          </a:schemeClr>
                        </a:solidFill>
                        <a:effectLst/>
                        <a:latin typeface="Times New Roman"/>
                        <a:ea typeface="Times New Roman"/>
                      </a:endParaRPr>
                    </a:p>
                    <a:p>
                      <a:endParaRPr lang="ru-RU" dirty="0">
                        <a:solidFill>
                          <a:schemeClr val="bg1">
                            <a:lumMod val="95000"/>
                          </a:schemeClr>
                        </a:solidFill>
                      </a:endParaRPr>
                    </a:p>
                  </a:txBody>
                  <a:tcPr/>
                </a:tc>
                <a:tc>
                  <a:txBody>
                    <a:bodyPr/>
                    <a:lstStyle/>
                    <a:p>
                      <a:r>
                        <a:rPr lang="ru-RU" dirty="0" smtClean="0">
                          <a:solidFill>
                            <a:schemeClr val="bg1">
                              <a:lumMod val="95000"/>
                            </a:schemeClr>
                          </a:solidFill>
                        </a:rPr>
                        <a:t>2017 год</a:t>
                      </a:r>
                      <a:endParaRPr lang="ru-RU" dirty="0">
                        <a:solidFill>
                          <a:schemeClr val="bg1">
                            <a:lumMod val="95000"/>
                          </a:schemeClr>
                        </a:solidFill>
                      </a:endParaRPr>
                    </a:p>
                  </a:txBody>
                  <a:tcPr/>
                </a:tc>
                <a:tc>
                  <a:txBody>
                    <a:bodyPr/>
                    <a:lstStyle/>
                    <a:p>
                      <a:r>
                        <a:rPr lang="ru-RU" dirty="0" smtClean="0">
                          <a:solidFill>
                            <a:schemeClr val="bg1">
                              <a:lumMod val="95000"/>
                            </a:schemeClr>
                          </a:solidFill>
                        </a:rPr>
                        <a:t>2018 год</a:t>
                      </a:r>
                      <a:endParaRPr lang="ru-RU" dirty="0">
                        <a:solidFill>
                          <a:schemeClr val="bg1">
                            <a:lumMod val="95000"/>
                          </a:schemeClr>
                        </a:solidFill>
                      </a:endParaRPr>
                    </a:p>
                  </a:txBody>
                  <a:tcPr/>
                </a:tc>
                <a:tc>
                  <a:txBody>
                    <a:bodyPr/>
                    <a:lstStyle/>
                    <a:p>
                      <a:r>
                        <a:rPr lang="ru-RU" dirty="0" smtClean="0">
                          <a:solidFill>
                            <a:schemeClr val="bg1">
                              <a:lumMod val="95000"/>
                            </a:schemeClr>
                          </a:solidFill>
                        </a:rPr>
                        <a:t>2019 год</a:t>
                      </a:r>
                      <a:endParaRPr lang="ru-RU" dirty="0">
                        <a:solidFill>
                          <a:schemeClr val="bg1">
                            <a:lumMod val="95000"/>
                          </a:schemeClr>
                        </a:solidFill>
                      </a:endParaRPr>
                    </a:p>
                  </a:txBody>
                  <a:tcPr/>
                </a:tc>
              </a:tr>
              <a:tr h="782168">
                <a:tc>
                  <a:txBody>
                    <a:bodyPr/>
                    <a:lstStyle/>
                    <a:p>
                      <a:r>
                        <a:rPr lang="ru-RU" sz="1400" dirty="0" smtClean="0"/>
                        <a:t>8. Муниципальная программа Отрадовского</a:t>
                      </a:r>
                      <a:r>
                        <a:rPr lang="ru-RU" sz="1400" baseline="0" dirty="0" smtClean="0"/>
                        <a:t> сельского поселения « Развитие физической культуры и спорта»</a:t>
                      </a:r>
                      <a:endParaRPr lang="ru-RU" sz="1400" dirty="0"/>
                    </a:p>
                  </a:txBody>
                  <a:tcPr/>
                </a:tc>
                <a:tc>
                  <a:txBody>
                    <a:bodyPr/>
                    <a:lstStyle/>
                    <a:p>
                      <a:pPr algn="ctr"/>
                      <a:r>
                        <a:rPr lang="ru-RU" sz="1400" dirty="0" smtClean="0"/>
                        <a:t>12,4</a:t>
                      </a:r>
                      <a:endParaRPr lang="ru-RU" sz="1400" dirty="0"/>
                    </a:p>
                  </a:txBody>
                  <a:tcPr/>
                </a:tc>
                <a:tc>
                  <a:txBody>
                    <a:bodyPr/>
                    <a:lstStyle/>
                    <a:p>
                      <a:pPr algn="ctr"/>
                      <a:r>
                        <a:rPr lang="ru-RU" sz="1400" dirty="0" smtClean="0"/>
                        <a:t>12,4</a:t>
                      </a:r>
                      <a:endParaRPr lang="ru-RU" sz="1400" dirty="0"/>
                    </a:p>
                  </a:txBody>
                  <a:tcPr/>
                </a:tc>
                <a:tc>
                  <a:txBody>
                    <a:bodyPr/>
                    <a:lstStyle/>
                    <a:p>
                      <a:pPr algn="ctr"/>
                      <a:r>
                        <a:rPr lang="ru-RU" sz="1400" dirty="0" smtClean="0"/>
                        <a:t>12,4</a:t>
                      </a:r>
                      <a:endParaRPr lang="ru-RU" sz="1400" dirty="0"/>
                    </a:p>
                  </a:txBody>
                  <a:tcPr/>
                </a:tc>
              </a:tr>
              <a:tr h="641725">
                <a:tc>
                  <a:txBody>
                    <a:bodyPr/>
                    <a:lstStyle/>
                    <a:p>
                      <a:r>
                        <a:rPr lang="ru-RU" sz="1400" smtClean="0"/>
                        <a:t>9. </a:t>
                      </a:r>
                      <a:r>
                        <a:rPr lang="ru-RU" sz="1400" smtClean="0"/>
                        <a:t>Муниципальная программа Отрадовского</a:t>
                      </a:r>
                      <a:r>
                        <a:rPr lang="ru-RU" sz="1400" baseline="0" smtClean="0"/>
                        <a:t> сельского поселения « Управление муниципальными финансами»</a:t>
                      </a:r>
                      <a:endParaRPr lang="ru-RU" sz="1400" dirty="0"/>
                    </a:p>
                  </a:txBody>
                  <a:tcPr/>
                </a:tc>
                <a:tc>
                  <a:txBody>
                    <a:bodyPr/>
                    <a:lstStyle/>
                    <a:p>
                      <a:pPr algn="ctr"/>
                      <a:r>
                        <a:rPr lang="ru-RU" sz="1400" dirty="0" smtClean="0"/>
                        <a:t>4370,3</a:t>
                      </a:r>
                      <a:endParaRPr lang="ru-RU" sz="1400" dirty="0"/>
                    </a:p>
                  </a:txBody>
                  <a:tcPr/>
                </a:tc>
                <a:tc>
                  <a:txBody>
                    <a:bodyPr/>
                    <a:lstStyle/>
                    <a:p>
                      <a:pPr algn="ctr"/>
                      <a:r>
                        <a:rPr lang="ru-RU" sz="1400" dirty="0" smtClean="0"/>
                        <a:t>4226,7</a:t>
                      </a:r>
                      <a:endParaRPr lang="ru-RU" sz="1400" dirty="0"/>
                    </a:p>
                  </a:txBody>
                  <a:tcPr/>
                </a:tc>
                <a:tc>
                  <a:txBody>
                    <a:bodyPr/>
                    <a:lstStyle/>
                    <a:p>
                      <a:pPr algn="ctr"/>
                      <a:r>
                        <a:rPr lang="ru-RU" sz="1400" dirty="0" smtClean="0"/>
                        <a:t>4089,3</a:t>
                      </a:r>
                      <a:endParaRPr lang="ru-RU" sz="1400" dirty="0"/>
                    </a:p>
                  </a:txBody>
                  <a:tcPr/>
                </a:tc>
              </a:tr>
              <a:tr h="641725">
                <a:tc>
                  <a:txBody>
                    <a:bodyPr/>
                    <a:lstStyle/>
                    <a:p>
                      <a:r>
                        <a:rPr lang="ru-RU" sz="1400" dirty="0" smtClean="0"/>
                        <a:t>10. Муниципальная</a:t>
                      </a:r>
                      <a:r>
                        <a:rPr lang="ru-RU" sz="1400" baseline="0" dirty="0" smtClean="0"/>
                        <a:t> программа «Социальная поддержка и доплаты к пенсиям, дополнительное пенсионное обеспечение пенсионеров, лицам замещавшим муниципальные должности муниципальной службы администрации Отрадовского сельского поселения»</a:t>
                      </a:r>
                      <a:endParaRPr lang="ru-RU" sz="1400" dirty="0"/>
                    </a:p>
                  </a:txBody>
                  <a:tcPr/>
                </a:tc>
                <a:tc>
                  <a:txBody>
                    <a:bodyPr/>
                    <a:lstStyle/>
                    <a:p>
                      <a:pPr algn="ctr"/>
                      <a:r>
                        <a:rPr lang="ru-RU" sz="1400" dirty="0" smtClean="0"/>
                        <a:t>62,4</a:t>
                      </a:r>
                      <a:endParaRPr lang="ru-RU" sz="1400" dirty="0"/>
                    </a:p>
                  </a:txBody>
                  <a:tcPr/>
                </a:tc>
                <a:tc>
                  <a:txBody>
                    <a:bodyPr/>
                    <a:lstStyle/>
                    <a:p>
                      <a:pPr algn="ctr"/>
                      <a:r>
                        <a:rPr lang="ru-RU" sz="1400" dirty="0" smtClean="0"/>
                        <a:t>62,4</a:t>
                      </a:r>
                      <a:endParaRPr lang="ru-RU" sz="1400" dirty="0"/>
                    </a:p>
                  </a:txBody>
                  <a:tcPr/>
                </a:tc>
                <a:tc>
                  <a:txBody>
                    <a:bodyPr/>
                    <a:lstStyle/>
                    <a:p>
                      <a:pPr algn="ctr"/>
                      <a:r>
                        <a:rPr lang="ru-RU" sz="1400" smtClean="0"/>
                        <a:t>62,4</a:t>
                      </a:r>
                      <a:endParaRPr lang="ru-RU" sz="1400" dirty="0"/>
                    </a:p>
                  </a:txBody>
                  <a:tcPr/>
                </a:tc>
              </a:tr>
            </a:tbl>
          </a:graphicData>
        </a:graphic>
      </p:graphicFrame>
    </p:spTree>
    <p:extLst>
      <p:ext uri="{BB962C8B-B14F-4D97-AF65-F5344CB8AC3E}">
        <p14:creationId xmlns:p14="http://schemas.microsoft.com/office/powerpoint/2010/main" xmlns="" val="3963389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lbuh.ru/wp-content/uploads/2012/06/161771_origin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32656"/>
            <a:ext cx="8285162" cy="622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360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628800"/>
            <a:ext cx="4122636" cy="38884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Объект 3"/>
          <p:cNvSpPr>
            <a:spLocks noGrp="1"/>
          </p:cNvSpPr>
          <p:nvPr>
            <p:ph sz="quarter" idx="14"/>
          </p:nvPr>
        </p:nvSpPr>
        <p:spPr>
          <a:xfrm>
            <a:off x="4644008" y="98296"/>
            <a:ext cx="4104456" cy="6427048"/>
          </a:xfrm>
        </p:spPr>
        <p:txBody>
          <a:bodyPr>
            <a:noAutofit/>
          </a:bodyPr>
          <a:lstStyle/>
          <a:p>
            <a:endParaRPr lang="ru-RU" sz="2000" b="1" i="1" u="sng" dirty="0" smtClean="0">
              <a:solidFill>
                <a:schemeClr val="tx1"/>
              </a:solidFill>
              <a:latin typeface="Times New Roman" panose="02020603050405020304" pitchFamily="18" charset="0"/>
              <a:cs typeface="Times New Roman" panose="02020603050405020304" pitchFamily="18" charset="0"/>
            </a:endParaRPr>
          </a:p>
          <a:p>
            <a:pPr>
              <a:lnSpc>
                <a:spcPct val="120000"/>
              </a:lnSpc>
            </a:pPr>
            <a:r>
              <a:rPr lang="ru-RU" sz="1800" b="1" i="1" u="sng" dirty="0" smtClean="0">
                <a:solidFill>
                  <a:schemeClr val="tx1"/>
                </a:solidFill>
                <a:latin typeface="Times New Roman" panose="02020603050405020304" pitchFamily="18" charset="0"/>
                <a:cs typeface="Times New Roman" panose="02020603050405020304" pitchFamily="18" charset="0"/>
              </a:rPr>
              <a:t>БЮДЖЕТ</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 форма образования и расходования денежных средств для решения задач и функций государства и местного самоуправления.</a:t>
            </a:r>
          </a:p>
          <a:p>
            <a:pPr>
              <a:lnSpc>
                <a:spcPct val="120000"/>
              </a:lnSpc>
            </a:pPr>
            <a:r>
              <a:rPr lang="x-none" sz="1800" b="1" dirty="0">
                <a:solidFill>
                  <a:schemeClr val="tx1"/>
                </a:solidFill>
                <a:latin typeface="Times New Roman" panose="02020603050405020304" pitchFamily="18" charset="0"/>
                <a:cs typeface="Times New Roman" panose="02020603050405020304" pitchFamily="18" charset="0"/>
              </a:rPr>
              <a:t>Каждое публично-правовое образование имеет свой БЮДЖЕТ</a:t>
            </a:r>
            <a:r>
              <a:rPr lang="ru-RU" sz="1800" b="1" dirty="0">
                <a:solidFill>
                  <a:schemeClr val="tx1"/>
                </a:solidFill>
                <a:latin typeface="Times New Roman" panose="02020603050405020304" pitchFamily="18" charset="0"/>
                <a:cs typeface="Times New Roman" panose="02020603050405020304" pitchFamily="18" charset="0"/>
              </a:rPr>
              <a:t>:</a:t>
            </a:r>
            <a:r>
              <a:rPr lang="x-none" sz="1800" b="1" dirty="0">
                <a:solidFill>
                  <a:schemeClr val="tx1"/>
                </a:solidFill>
                <a:latin typeface="Times New Roman" panose="02020603050405020304" pitchFamily="18" charset="0"/>
                <a:cs typeface="Times New Roman" panose="02020603050405020304" pitchFamily="18" charset="0"/>
              </a:rPr>
              <a:t> </a:t>
            </a:r>
            <a:endParaRPr lang="ru-RU" sz="1800" b="1" dirty="0">
              <a:solidFill>
                <a:schemeClr val="tx1"/>
              </a:solidFill>
              <a:latin typeface="Times New Roman" panose="02020603050405020304" pitchFamily="18" charset="0"/>
              <a:cs typeface="Times New Roman" panose="02020603050405020304" pitchFamily="18" charset="0"/>
            </a:endParaRPr>
          </a:p>
          <a:p>
            <a:pPr lvl="0">
              <a:lnSpc>
                <a:spcPct val="120000"/>
              </a:lnSpc>
            </a:pPr>
            <a:r>
              <a:rPr lang="ru-RU" sz="1800" b="1" dirty="0">
                <a:solidFill>
                  <a:schemeClr val="tx1"/>
                </a:solidFill>
                <a:latin typeface="Times New Roman" panose="02020603050405020304" pitchFamily="18" charset="0"/>
                <a:cs typeface="Times New Roman" panose="02020603050405020304" pitchFamily="18" charset="0"/>
              </a:rPr>
              <a:t>Российская Федерация - </a:t>
            </a:r>
            <a:r>
              <a:rPr lang="ru-RU" sz="1800" b="1" i="1" dirty="0">
                <a:solidFill>
                  <a:schemeClr val="tx1"/>
                </a:solidFill>
                <a:latin typeface="Times New Roman" panose="02020603050405020304" pitchFamily="18" charset="0"/>
                <a:cs typeface="Times New Roman" panose="02020603050405020304" pitchFamily="18" charset="0"/>
              </a:rPr>
              <a:t>федеральный бюджет</a:t>
            </a:r>
            <a:r>
              <a:rPr lang="ru-RU" sz="1800" b="1" dirty="0">
                <a:solidFill>
                  <a:schemeClr val="tx1"/>
                </a:solidFill>
                <a:latin typeface="Times New Roman" panose="02020603050405020304" pitchFamily="18" charset="0"/>
                <a:cs typeface="Times New Roman" panose="02020603050405020304" pitchFamily="18" charset="0"/>
              </a:rPr>
              <a:t>;</a:t>
            </a:r>
          </a:p>
          <a:p>
            <a:pPr lvl="0">
              <a:lnSpc>
                <a:spcPct val="120000"/>
              </a:lnSpc>
            </a:pPr>
            <a:r>
              <a:rPr lang="ru-RU" sz="1800" b="1" dirty="0">
                <a:solidFill>
                  <a:schemeClr val="tx1"/>
                </a:solidFill>
                <a:latin typeface="Times New Roman" panose="02020603050405020304" pitchFamily="18" charset="0"/>
                <a:cs typeface="Times New Roman" panose="02020603050405020304" pitchFamily="18" charset="0"/>
              </a:rPr>
              <a:t>субъекты Российской Федерации – </a:t>
            </a:r>
            <a:r>
              <a:rPr lang="ru-RU" sz="1800" b="1" i="1" dirty="0">
                <a:solidFill>
                  <a:schemeClr val="tx1"/>
                </a:solidFill>
                <a:latin typeface="Times New Roman" panose="02020603050405020304" pitchFamily="18" charset="0"/>
                <a:cs typeface="Times New Roman" panose="02020603050405020304" pitchFamily="18" charset="0"/>
              </a:rPr>
              <a:t>областной, краевой, республиканские бюджеты</a:t>
            </a:r>
            <a:r>
              <a:rPr lang="ru-RU" sz="1800" b="1" dirty="0">
                <a:solidFill>
                  <a:schemeClr val="tx1"/>
                </a:solidFill>
                <a:latin typeface="Times New Roman" panose="02020603050405020304" pitchFamily="18" charset="0"/>
                <a:cs typeface="Times New Roman" panose="02020603050405020304" pitchFamily="18" charset="0"/>
              </a:rPr>
              <a:t>; </a:t>
            </a:r>
          </a:p>
          <a:p>
            <a:pPr lvl="0">
              <a:lnSpc>
                <a:spcPct val="120000"/>
              </a:lnSpc>
            </a:pPr>
            <a:r>
              <a:rPr lang="ru-RU" sz="1800" b="1" dirty="0">
                <a:solidFill>
                  <a:schemeClr val="tx1"/>
                </a:solidFill>
                <a:latin typeface="Times New Roman" panose="02020603050405020304" pitchFamily="18" charset="0"/>
                <a:cs typeface="Times New Roman" panose="02020603050405020304" pitchFamily="18" charset="0"/>
              </a:rPr>
              <a:t>муниципальные районы, городские округа, городские и сельские поселения – </a:t>
            </a:r>
            <a:r>
              <a:rPr lang="ru-RU" sz="1800" b="1" i="1" dirty="0">
                <a:solidFill>
                  <a:schemeClr val="tx1"/>
                </a:solidFill>
                <a:latin typeface="Times New Roman" panose="02020603050405020304" pitchFamily="18" charset="0"/>
                <a:cs typeface="Times New Roman" panose="02020603050405020304" pitchFamily="18" charset="0"/>
              </a:rPr>
              <a:t>местные бюджеты</a:t>
            </a:r>
            <a:r>
              <a:rPr lang="ru-RU" sz="1800" b="1" dirty="0">
                <a:solidFill>
                  <a:schemeClr val="tx1"/>
                </a:solidFill>
                <a:latin typeface="Times New Roman" panose="02020603050405020304" pitchFamily="18" charset="0"/>
                <a:cs typeface="Times New Roman" panose="02020603050405020304" pitchFamily="18" charset="0"/>
              </a:rPr>
              <a:t>.</a:t>
            </a:r>
          </a:p>
          <a:p>
            <a:pPr marL="0" indent="0">
              <a:buNone/>
            </a:pPr>
            <a:endParaRPr lang="ru-RU" sz="2000" b="1" dirty="0"/>
          </a:p>
        </p:txBody>
      </p:sp>
    </p:spTree>
    <p:extLst>
      <p:ext uri="{BB962C8B-B14F-4D97-AF65-F5344CB8AC3E}">
        <p14:creationId xmlns:p14="http://schemas.microsoft.com/office/powerpoint/2010/main" xmlns="" val="3505110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lfin.ru/assets/uploads/%D0%A1%D1%85%D0%B5%D0%BC%D0%B0%20%D0%B1%D1%8E%D0%B4%D0%B6%D0%B5%D1%82%D0%B0-2.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1000" y="815975"/>
            <a:ext cx="8344546" cy="5277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4266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556792"/>
            <a:ext cx="4038600" cy="46085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Объект 3"/>
          <p:cNvSpPr>
            <a:spLocks noGrp="1"/>
          </p:cNvSpPr>
          <p:nvPr>
            <p:ph sz="quarter" idx="14"/>
          </p:nvPr>
        </p:nvSpPr>
        <p:spPr>
          <a:xfrm>
            <a:off x="4645152" y="188640"/>
            <a:ext cx="4319336" cy="6480720"/>
          </a:xfrm>
        </p:spPr>
        <p:txBody>
          <a:bodyPr>
            <a:noAutofit/>
          </a:bodyPr>
          <a:lstStyle/>
          <a:p>
            <a:r>
              <a:rPr lang="ru-RU" sz="1800" b="1" i="1" u="sng" dirty="0" smtClean="0">
                <a:solidFill>
                  <a:schemeClr val="tx1"/>
                </a:solidFill>
                <a:latin typeface="Times New Roman" panose="02020603050405020304" pitchFamily="18" charset="0"/>
                <a:cs typeface="Times New Roman" panose="02020603050405020304" pitchFamily="18" charset="0"/>
              </a:rPr>
              <a:t>Доходы</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бюджета </a:t>
            </a:r>
            <a:r>
              <a:rPr lang="ru-RU" sz="18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800" b="1" dirty="0" smtClean="0">
                <a:solidFill>
                  <a:schemeClr val="tx1"/>
                </a:solidFill>
                <a:latin typeface="Times New Roman" panose="02020603050405020304" pitchFamily="18" charset="0"/>
                <a:cs typeface="Times New Roman" panose="02020603050405020304" pitchFamily="18" charset="0"/>
              </a:rPr>
              <a:t>сельского </a:t>
            </a:r>
            <a:r>
              <a:rPr lang="ru-RU" sz="1800" b="1" dirty="0">
                <a:solidFill>
                  <a:schemeClr val="tx1"/>
                </a:solidFill>
                <a:latin typeface="Times New Roman" panose="02020603050405020304" pitchFamily="18" charset="0"/>
                <a:cs typeface="Times New Roman" panose="02020603050405020304" pitchFamily="18" charset="0"/>
              </a:rPr>
              <a:t>поселения </a:t>
            </a:r>
            <a:r>
              <a:rPr lang="ru-RU" sz="1800" b="1" dirty="0" smtClean="0">
                <a:solidFill>
                  <a:schemeClr val="tx1"/>
                </a:solidFill>
                <a:latin typeface="Times New Roman" panose="02020603050405020304" pitchFamily="18" charset="0"/>
                <a:cs typeface="Times New Roman" panose="02020603050405020304" pitchFamily="18" charset="0"/>
              </a:rPr>
              <a:t>Азовского района </a:t>
            </a:r>
            <a:r>
              <a:rPr lang="ru-RU" sz="1800" b="1" dirty="0">
                <a:solidFill>
                  <a:schemeClr val="tx1"/>
                </a:solidFill>
                <a:latin typeface="Times New Roman" panose="02020603050405020304" pitchFamily="18" charset="0"/>
                <a:cs typeface="Times New Roman" panose="02020603050405020304" pitchFamily="18" charset="0"/>
              </a:rPr>
              <a:t>– поступающие в бюджет поселения денежные средства.</a:t>
            </a:r>
          </a:p>
          <a:p>
            <a:r>
              <a:rPr lang="ru-RU" sz="1800" b="1" i="1" u="sng" dirty="0">
                <a:solidFill>
                  <a:schemeClr val="tx1"/>
                </a:solidFill>
                <a:latin typeface="Times New Roman" panose="02020603050405020304" pitchFamily="18" charset="0"/>
                <a:cs typeface="Times New Roman" panose="02020603050405020304" pitchFamily="18" charset="0"/>
              </a:rPr>
              <a:t>Расходы</a:t>
            </a:r>
            <a:r>
              <a:rPr lang="ru-RU" sz="1800" b="1" dirty="0">
                <a:solidFill>
                  <a:schemeClr val="tx1"/>
                </a:solidFill>
                <a:latin typeface="Times New Roman" panose="02020603050405020304" pitchFamily="18" charset="0"/>
                <a:cs typeface="Times New Roman" panose="02020603050405020304" pitchFamily="18" charset="0"/>
              </a:rPr>
              <a:t> бюджета </a:t>
            </a:r>
            <a:r>
              <a:rPr lang="ru-RU" sz="18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800" b="1" dirty="0" smtClean="0">
                <a:solidFill>
                  <a:schemeClr val="tx1"/>
                </a:solidFill>
                <a:latin typeface="Times New Roman" panose="02020603050405020304" pitchFamily="18" charset="0"/>
                <a:cs typeface="Times New Roman" panose="02020603050405020304" pitchFamily="18" charset="0"/>
              </a:rPr>
              <a:t>сельского </a:t>
            </a:r>
            <a:r>
              <a:rPr lang="ru-RU" sz="1800" b="1" dirty="0">
                <a:solidFill>
                  <a:schemeClr val="tx1"/>
                </a:solidFill>
                <a:latin typeface="Times New Roman" panose="02020603050405020304" pitchFamily="18" charset="0"/>
                <a:cs typeface="Times New Roman" panose="02020603050405020304" pitchFamily="18" charset="0"/>
              </a:rPr>
              <a:t>поселения </a:t>
            </a:r>
            <a:r>
              <a:rPr lang="ru-RU" sz="1800" b="1" dirty="0" smtClean="0">
                <a:solidFill>
                  <a:schemeClr val="tx1"/>
                </a:solidFill>
                <a:latin typeface="Times New Roman" panose="02020603050405020304" pitchFamily="18" charset="0"/>
                <a:cs typeface="Times New Roman" panose="02020603050405020304" pitchFamily="18" charset="0"/>
              </a:rPr>
              <a:t>Азовского  района </a:t>
            </a:r>
            <a:r>
              <a:rPr lang="ru-RU" sz="1800" b="1" dirty="0">
                <a:solidFill>
                  <a:schemeClr val="tx1"/>
                </a:solidFill>
                <a:latin typeface="Times New Roman" panose="02020603050405020304" pitchFamily="18" charset="0"/>
                <a:cs typeface="Times New Roman" panose="02020603050405020304" pitchFamily="18" charset="0"/>
              </a:rPr>
              <a:t>– выплачиваемые из бюджета поселения денежные средства.</a:t>
            </a:r>
          </a:p>
          <a:p>
            <a:r>
              <a:rPr lang="x-none" sz="1800" b="1" i="1" u="sng" dirty="0">
                <a:solidFill>
                  <a:schemeClr val="tx1"/>
                </a:solidFill>
                <a:latin typeface="Times New Roman" panose="02020603050405020304" pitchFamily="18" charset="0"/>
                <a:cs typeface="Times New Roman" panose="02020603050405020304" pitchFamily="18" charset="0"/>
              </a:rPr>
              <a:t>Дефицит бюджета</a:t>
            </a:r>
            <a:r>
              <a:rPr lang="x-none" sz="1800" b="1" dirty="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 это </a:t>
            </a:r>
            <a:r>
              <a:rPr lang="x-none" sz="1800" b="1" dirty="0">
                <a:solidFill>
                  <a:schemeClr val="tx1"/>
                </a:solidFill>
                <a:latin typeface="Times New Roman" panose="02020603050405020304" pitchFamily="18" charset="0"/>
                <a:cs typeface="Times New Roman" panose="02020603050405020304" pitchFamily="18" charset="0"/>
              </a:rPr>
              <a:t>превышение расходов над доходами</a:t>
            </a:r>
            <a:r>
              <a:rPr lang="ru-RU" sz="1800" b="1" dirty="0">
                <a:solidFill>
                  <a:schemeClr val="tx1"/>
                </a:solidFill>
                <a:latin typeface="Times New Roman" panose="02020603050405020304" pitchFamily="18" charset="0"/>
                <a:cs typeface="Times New Roman" panose="02020603050405020304" pitchFamily="18" charset="0"/>
              </a:rPr>
              <a:t>. </a:t>
            </a:r>
            <a:r>
              <a:rPr lang="x-none" sz="1800" b="1" dirty="0">
                <a:solidFill>
                  <a:schemeClr val="tx1"/>
                </a:solidFill>
                <a:latin typeface="Times New Roman" panose="02020603050405020304" pitchFamily="18" charset="0"/>
                <a:cs typeface="Times New Roman" panose="02020603050405020304" pitchFamily="18" charset="0"/>
              </a:rPr>
              <a:t>При</a:t>
            </a:r>
            <a:r>
              <a:rPr lang="ru-RU" sz="1800" b="1" dirty="0">
                <a:solidFill>
                  <a:schemeClr val="tx1"/>
                </a:solidFill>
                <a:latin typeface="Times New Roman" panose="02020603050405020304" pitchFamily="18" charset="0"/>
                <a:cs typeface="Times New Roman" panose="02020603050405020304" pitchFamily="18" charset="0"/>
              </a:rPr>
              <a:t> его наличии при</a:t>
            </a:r>
            <a:r>
              <a:rPr lang="x-none" sz="1800" b="1" dirty="0">
                <a:solidFill>
                  <a:schemeClr val="tx1"/>
                </a:solidFill>
                <a:latin typeface="Times New Roman" panose="02020603050405020304" pitchFamily="18" charset="0"/>
                <a:cs typeface="Times New Roman" panose="02020603050405020304" pitchFamily="18" charset="0"/>
              </a:rPr>
              <a:t>нимается решение об источниках покрытия дефицита: использовать имеющиеся остатки, взять в долг</a:t>
            </a:r>
            <a:r>
              <a:rPr lang="ru-RU" sz="1800" b="1" dirty="0">
                <a:solidFill>
                  <a:schemeClr val="tx1"/>
                </a:solidFill>
                <a:latin typeface="Times New Roman" panose="02020603050405020304" pitchFamily="18" charset="0"/>
                <a:cs typeface="Times New Roman" panose="02020603050405020304" pitchFamily="18" charset="0"/>
              </a:rPr>
              <a:t> (кредит).</a:t>
            </a:r>
            <a:r>
              <a:rPr lang="ru-RU" sz="1800" b="1" u="sng" dirty="0">
                <a:solidFill>
                  <a:schemeClr val="tx1"/>
                </a:solidFill>
                <a:latin typeface="Times New Roman" panose="02020603050405020304" pitchFamily="18" charset="0"/>
                <a:cs typeface="Times New Roman" panose="02020603050405020304" pitchFamily="18" charset="0"/>
              </a:rPr>
              <a:t> </a:t>
            </a:r>
            <a:endParaRPr lang="ru-RU" sz="1800" b="1" dirty="0">
              <a:solidFill>
                <a:schemeClr val="tx1"/>
              </a:solidFill>
              <a:latin typeface="Times New Roman" panose="02020603050405020304" pitchFamily="18" charset="0"/>
              <a:cs typeface="Times New Roman" panose="02020603050405020304" pitchFamily="18" charset="0"/>
            </a:endParaRPr>
          </a:p>
          <a:p>
            <a:r>
              <a:rPr lang="x-none" sz="1800" b="1" u="sng" dirty="0">
                <a:solidFill>
                  <a:schemeClr val="tx1"/>
                </a:solidFill>
                <a:latin typeface="Times New Roman" panose="02020603050405020304" pitchFamily="18" charset="0"/>
                <a:cs typeface="Times New Roman" panose="02020603050405020304" pitchFamily="18" charset="0"/>
              </a:rPr>
              <a:t>Профицит бюджета</a:t>
            </a:r>
            <a:r>
              <a:rPr lang="x-none" sz="1800" b="1" dirty="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 это </a:t>
            </a:r>
            <a:r>
              <a:rPr lang="x-none" sz="1800" b="1" dirty="0">
                <a:solidFill>
                  <a:schemeClr val="tx1"/>
                </a:solidFill>
                <a:latin typeface="Times New Roman" panose="02020603050405020304" pitchFamily="18" charset="0"/>
                <a:cs typeface="Times New Roman" panose="02020603050405020304" pitchFamily="18" charset="0"/>
              </a:rPr>
              <a:t>превышение доходов над расходами</a:t>
            </a:r>
            <a:r>
              <a:rPr lang="ru-RU" sz="1800" b="1" dirty="0">
                <a:solidFill>
                  <a:schemeClr val="tx1"/>
                </a:solidFill>
                <a:latin typeface="Times New Roman" panose="02020603050405020304" pitchFamily="18" charset="0"/>
                <a:cs typeface="Times New Roman" panose="02020603050405020304" pitchFamily="18" charset="0"/>
              </a:rPr>
              <a:t>. </a:t>
            </a:r>
            <a:r>
              <a:rPr lang="x-none" sz="1800" b="1" dirty="0">
                <a:solidFill>
                  <a:schemeClr val="tx1"/>
                </a:solidFill>
                <a:latin typeface="Times New Roman" panose="02020603050405020304" pitchFamily="18" charset="0"/>
                <a:cs typeface="Times New Roman" panose="02020603050405020304" pitchFamily="18" charset="0"/>
              </a:rPr>
              <a:t>При</a:t>
            </a:r>
            <a:r>
              <a:rPr lang="ru-RU" sz="1800" b="1" dirty="0">
                <a:solidFill>
                  <a:schemeClr val="tx1"/>
                </a:solidFill>
                <a:latin typeface="Times New Roman" panose="02020603050405020304" pitchFamily="18" charset="0"/>
                <a:cs typeface="Times New Roman" panose="02020603050405020304" pitchFamily="18" charset="0"/>
              </a:rPr>
              <a:t> его наличии при</a:t>
            </a:r>
            <a:r>
              <a:rPr lang="x-none" sz="1800" b="1" dirty="0">
                <a:solidFill>
                  <a:schemeClr val="tx1"/>
                </a:solidFill>
                <a:latin typeface="Times New Roman" panose="02020603050405020304" pitchFamily="18" charset="0"/>
                <a:cs typeface="Times New Roman" panose="02020603050405020304" pitchFamily="18" charset="0"/>
              </a:rPr>
              <a:t>нимается решение как использовать: накапливать резервы, остатки, погашать долг</a:t>
            </a:r>
            <a:r>
              <a:rPr lang="ru-RU" sz="1800" b="1" dirty="0">
                <a:solidFill>
                  <a:schemeClr val="tx1"/>
                </a:solidFill>
                <a:latin typeface="Times New Roman" panose="02020603050405020304" pitchFamily="18" charset="0"/>
                <a:cs typeface="Times New Roman" panose="02020603050405020304" pitchFamily="18" charset="0"/>
              </a:rPr>
              <a:t>.</a:t>
            </a:r>
          </a:p>
          <a:p>
            <a:pPr marL="0" indent="0">
              <a:buNone/>
            </a:pPr>
            <a:endParaRPr lang="ru-RU" sz="1600" dirty="0"/>
          </a:p>
        </p:txBody>
      </p:sp>
    </p:spTree>
    <p:extLst>
      <p:ext uri="{BB962C8B-B14F-4D97-AF65-F5344CB8AC3E}">
        <p14:creationId xmlns:p14="http://schemas.microsoft.com/office/powerpoint/2010/main" xmlns="" val="835533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7"/>
          <p:cNvSpPr>
            <a:spLocks noChangeArrowheads="1"/>
          </p:cNvSpPr>
          <p:nvPr/>
        </p:nvSpPr>
        <p:spPr bwMode="auto">
          <a:xfrm>
            <a:off x="3635375" y="3068638"/>
            <a:ext cx="2519363" cy="1512887"/>
          </a:xfrm>
          <a:prstGeom prst="ellipse">
            <a:avLst/>
          </a:prstGeom>
          <a:blipFill>
            <a:blip r:embed="rId2"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400" b="1" dirty="0"/>
              <a:t>Бюджетный</a:t>
            </a:r>
          </a:p>
          <a:p>
            <a:pPr algn="ctr" eaLnBrk="1" hangingPunct="1"/>
            <a:r>
              <a:rPr lang="ru-RU" altLang="ru-RU" sz="2400" b="1" dirty="0"/>
              <a:t>процесс</a:t>
            </a:r>
          </a:p>
        </p:txBody>
      </p:sp>
      <p:sp>
        <p:nvSpPr>
          <p:cNvPr id="5" name="Oval 29"/>
          <p:cNvSpPr>
            <a:spLocks noChangeArrowheads="1"/>
          </p:cNvSpPr>
          <p:nvPr/>
        </p:nvSpPr>
        <p:spPr bwMode="auto">
          <a:xfrm>
            <a:off x="574675" y="1680548"/>
            <a:ext cx="2736850" cy="1584325"/>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Утверждение </a:t>
            </a:r>
          </a:p>
          <a:p>
            <a:pPr algn="ctr" eaLnBrk="1" hangingPunct="1"/>
            <a:r>
              <a:rPr lang="ru-RU" altLang="ru-RU" dirty="0"/>
              <a:t>отчёта об исполнении</a:t>
            </a:r>
          </a:p>
          <a:p>
            <a:pPr algn="ctr" eaLnBrk="1" hangingPunct="1"/>
            <a:r>
              <a:rPr lang="ru-RU" altLang="ru-RU" dirty="0"/>
              <a:t> бюджета </a:t>
            </a:r>
          </a:p>
          <a:p>
            <a:pPr algn="ctr" eaLnBrk="1" hangingPunct="1"/>
            <a:r>
              <a:rPr lang="ru-RU" altLang="ru-RU" dirty="0"/>
              <a:t>предыдущего года</a:t>
            </a:r>
          </a:p>
        </p:txBody>
      </p:sp>
      <p:sp>
        <p:nvSpPr>
          <p:cNvPr id="6" name="Oval 30"/>
          <p:cNvSpPr>
            <a:spLocks noChangeArrowheads="1"/>
          </p:cNvSpPr>
          <p:nvPr/>
        </p:nvSpPr>
        <p:spPr bwMode="auto">
          <a:xfrm>
            <a:off x="756578" y="4101786"/>
            <a:ext cx="2665413" cy="1511300"/>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Формирование</a:t>
            </a:r>
          </a:p>
          <a:p>
            <a:pPr algn="ctr" eaLnBrk="1" hangingPunct="1"/>
            <a:r>
              <a:rPr lang="ru-RU" altLang="ru-RU" dirty="0"/>
              <a:t>отчёта об исполнении</a:t>
            </a:r>
          </a:p>
          <a:p>
            <a:pPr algn="ctr" eaLnBrk="1" hangingPunct="1"/>
            <a:r>
              <a:rPr lang="ru-RU" altLang="ru-RU" dirty="0"/>
              <a:t>бюджета </a:t>
            </a:r>
          </a:p>
          <a:p>
            <a:pPr algn="ctr" eaLnBrk="1" hangingPunct="1"/>
            <a:r>
              <a:rPr lang="ru-RU" altLang="ru-RU" dirty="0"/>
              <a:t>предыдущего года</a:t>
            </a:r>
          </a:p>
        </p:txBody>
      </p:sp>
      <p:sp>
        <p:nvSpPr>
          <p:cNvPr id="7" name="Oval 31"/>
          <p:cNvSpPr>
            <a:spLocks noChangeArrowheads="1"/>
          </p:cNvSpPr>
          <p:nvPr/>
        </p:nvSpPr>
        <p:spPr bwMode="auto">
          <a:xfrm>
            <a:off x="3585599" y="5223184"/>
            <a:ext cx="2952750" cy="1295400"/>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Исполнение </a:t>
            </a:r>
          </a:p>
          <a:p>
            <a:pPr algn="ctr" eaLnBrk="1" hangingPunct="1"/>
            <a:r>
              <a:rPr lang="ru-RU" altLang="ru-RU" dirty="0"/>
              <a:t>бюджета </a:t>
            </a:r>
          </a:p>
          <a:p>
            <a:pPr algn="ctr" eaLnBrk="1" hangingPunct="1"/>
            <a:r>
              <a:rPr lang="ru-RU" altLang="ru-RU" dirty="0"/>
              <a:t>в текущем году</a:t>
            </a:r>
          </a:p>
        </p:txBody>
      </p:sp>
      <p:sp>
        <p:nvSpPr>
          <p:cNvPr id="8" name="Oval 32"/>
          <p:cNvSpPr>
            <a:spLocks noChangeArrowheads="1"/>
          </p:cNvSpPr>
          <p:nvPr/>
        </p:nvSpPr>
        <p:spPr bwMode="auto">
          <a:xfrm>
            <a:off x="6300788" y="4005263"/>
            <a:ext cx="2520950" cy="1439862"/>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Утверждение </a:t>
            </a:r>
          </a:p>
          <a:p>
            <a:pPr algn="ctr" eaLnBrk="1" hangingPunct="1"/>
            <a:r>
              <a:rPr lang="ru-RU" altLang="ru-RU" dirty="0"/>
              <a:t>бюджета</a:t>
            </a:r>
          </a:p>
          <a:p>
            <a:pPr algn="ctr" eaLnBrk="1" hangingPunct="1"/>
            <a:r>
              <a:rPr lang="ru-RU" altLang="ru-RU" dirty="0"/>
              <a:t>очередного года</a:t>
            </a:r>
          </a:p>
        </p:txBody>
      </p:sp>
      <p:sp>
        <p:nvSpPr>
          <p:cNvPr id="9" name="Oval 33"/>
          <p:cNvSpPr>
            <a:spLocks noChangeArrowheads="1"/>
          </p:cNvSpPr>
          <p:nvPr/>
        </p:nvSpPr>
        <p:spPr bwMode="auto">
          <a:xfrm>
            <a:off x="6286082" y="1897016"/>
            <a:ext cx="2447925" cy="1439863"/>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Рассмотрение</a:t>
            </a:r>
          </a:p>
          <a:p>
            <a:pPr algn="ctr" eaLnBrk="1" hangingPunct="1"/>
            <a:r>
              <a:rPr lang="ru-RU" altLang="ru-RU" dirty="0"/>
              <a:t>проекта бюджета</a:t>
            </a:r>
          </a:p>
          <a:p>
            <a:pPr algn="ctr" eaLnBrk="1" hangingPunct="1"/>
            <a:r>
              <a:rPr lang="ru-RU" altLang="ru-RU" dirty="0"/>
              <a:t>очередного года</a:t>
            </a:r>
          </a:p>
        </p:txBody>
      </p:sp>
      <p:sp>
        <p:nvSpPr>
          <p:cNvPr id="10" name="Oval 34"/>
          <p:cNvSpPr>
            <a:spLocks noChangeArrowheads="1"/>
          </p:cNvSpPr>
          <p:nvPr/>
        </p:nvSpPr>
        <p:spPr bwMode="auto">
          <a:xfrm>
            <a:off x="3448743" y="703860"/>
            <a:ext cx="2736850" cy="1295400"/>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Составление </a:t>
            </a:r>
          </a:p>
          <a:p>
            <a:pPr algn="ctr" eaLnBrk="1" hangingPunct="1"/>
            <a:r>
              <a:rPr lang="ru-RU" altLang="ru-RU" dirty="0"/>
              <a:t>проекта бюджета</a:t>
            </a:r>
          </a:p>
          <a:p>
            <a:pPr algn="ctr" eaLnBrk="1" hangingPunct="1"/>
            <a:r>
              <a:rPr lang="ru-RU" altLang="ru-RU" dirty="0"/>
              <a:t> очередного года</a:t>
            </a:r>
          </a:p>
        </p:txBody>
      </p:sp>
      <p:sp>
        <p:nvSpPr>
          <p:cNvPr id="11" name="Line 35"/>
          <p:cNvSpPr>
            <a:spLocks noChangeShapeType="1"/>
          </p:cNvSpPr>
          <p:nvPr/>
        </p:nvSpPr>
        <p:spPr bwMode="auto">
          <a:xfrm>
            <a:off x="3129893" y="2968800"/>
            <a:ext cx="649946" cy="5316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2" name="Line 36"/>
          <p:cNvSpPr>
            <a:spLocks noChangeShapeType="1"/>
          </p:cNvSpPr>
          <p:nvPr/>
        </p:nvSpPr>
        <p:spPr bwMode="auto">
          <a:xfrm flipH="1">
            <a:off x="4787900" y="1999260"/>
            <a:ext cx="124" cy="10693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3" name="Line 37"/>
          <p:cNvSpPr>
            <a:spLocks noChangeShapeType="1"/>
          </p:cNvSpPr>
          <p:nvPr/>
        </p:nvSpPr>
        <p:spPr bwMode="auto">
          <a:xfrm flipV="1">
            <a:off x="5990202" y="3022806"/>
            <a:ext cx="453461" cy="4021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4" name="Line 38"/>
          <p:cNvSpPr>
            <a:spLocks noChangeShapeType="1"/>
          </p:cNvSpPr>
          <p:nvPr/>
        </p:nvSpPr>
        <p:spPr bwMode="auto">
          <a:xfrm flipH="1">
            <a:off x="3311524" y="4076700"/>
            <a:ext cx="396875" cy="4215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5" name="Line 39"/>
          <p:cNvSpPr>
            <a:spLocks noChangeShapeType="1"/>
          </p:cNvSpPr>
          <p:nvPr/>
        </p:nvSpPr>
        <p:spPr bwMode="auto">
          <a:xfrm>
            <a:off x="4859338" y="4581525"/>
            <a:ext cx="694" cy="64165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6" name="Line 40"/>
          <p:cNvSpPr>
            <a:spLocks noChangeShapeType="1"/>
          </p:cNvSpPr>
          <p:nvPr/>
        </p:nvSpPr>
        <p:spPr bwMode="auto">
          <a:xfrm>
            <a:off x="6011863" y="4149725"/>
            <a:ext cx="431800" cy="2159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7" name="AutoShape 49"/>
          <p:cNvSpPr>
            <a:spLocks noChangeArrowheads="1"/>
          </p:cNvSpPr>
          <p:nvPr/>
        </p:nvSpPr>
        <p:spPr bwMode="auto">
          <a:xfrm>
            <a:off x="8587957" y="3106925"/>
            <a:ext cx="360363" cy="1152525"/>
          </a:xfrm>
          <a:prstGeom prst="curvedLeftArrow">
            <a:avLst>
              <a:gd name="adj1" fmla="val 61314"/>
              <a:gd name="adj2" fmla="val 125279"/>
              <a:gd name="adj3" fmla="val 33333"/>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18" name="AutoShape 52"/>
          <p:cNvSpPr>
            <a:spLocks noChangeArrowheads="1"/>
          </p:cNvSpPr>
          <p:nvPr/>
        </p:nvSpPr>
        <p:spPr bwMode="auto">
          <a:xfrm rot="21000000">
            <a:off x="2667306" y="1393740"/>
            <a:ext cx="719137" cy="431800"/>
          </a:xfrm>
          <a:prstGeom prst="rightArrow">
            <a:avLst>
              <a:gd name="adj1" fmla="val 50000"/>
              <a:gd name="adj2" fmla="val 41636"/>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19" name="AutoShape 53"/>
          <p:cNvSpPr>
            <a:spLocks noChangeArrowheads="1"/>
          </p:cNvSpPr>
          <p:nvPr/>
        </p:nvSpPr>
        <p:spPr bwMode="auto">
          <a:xfrm rot="1200000">
            <a:off x="6338240" y="1411668"/>
            <a:ext cx="719137" cy="431800"/>
          </a:xfrm>
          <a:prstGeom prst="rightArrow">
            <a:avLst>
              <a:gd name="adj1" fmla="val 50000"/>
              <a:gd name="adj2" fmla="val 41636"/>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20" name="AutoShape 55"/>
          <p:cNvSpPr>
            <a:spLocks noChangeArrowheads="1"/>
          </p:cNvSpPr>
          <p:nvPr/>
        </p:nvSpPr>
        <p:spPr bwMode="auto">
          <a:xfrm rot="9600000">
            <a:off x="6516688" y="5445125"/>
            <a:ext cx="719137" cy="431800"/>
          </a:xfrm>
          <a:prstGeom prst="rightArrow">
            <a:avLst>
              <a:gd name="adj1" fmla="val 50000"/>
              <a:gd name="adj2" fmla="val 41636"/>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21" name="AutoShape 56"/>
          <p:cNvSpPr>
            <a:spLocks noChangeArrowheads="1"/>
          </p:cNvSpPr>
          <p:nvPr/>
        </p:nvSpPr>
        <p:spPr bwMode="auto">
          <a:xfrm rot="12000000">
            <a:off x="2843213" y="5445125"/>
            <a:ext cx="719137" cy="431800"/>
          </a:xfrm>
          <a:prstGeom prst="rightArrow">
            <a:avLst>
              <a:gd name="adj1" fmla="val 50000"/>
              <a:gd name="adj2" fmla="val 41636"/>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22" name="AutoShape 58"/>
          <p:cNvSpPr>
            <a:spLocks noChangeArrowheads="1"/>
          </p:cNvSpPr>
          <p:nvPr/>
        </p:nvSpPr>
        <p:spPr bwMode="auto">
          <a:xfrm rot="16200000">
            <a:off x="229154" y="3477354"/>
            <a:ext cx="1152525" cy="360362"/>
          </a:xfrm>
          <a:prstGeom prst="curvedDownArrow">
            <a:avLst>
              <a:gd name="adj1" fmla="val 63965"/>
              <a:gd name="adj2" fmla="val 127930"/>
              <a:gd name="adj3" fmla="val 33333"/>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Tree>
    <p:extLst>
      <p:ext uri="{BB962C8B-B14F-4D97-AF65-F5344CB8AC3E}">
        <p14:creationId xmlns:p14="http://schemas.microsoft.com/office/powerpoint/2010/main" xmlns="" val="3584193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публичные слушания"/>
          <p:cNvPicPr>
            <a:picLocks noChangeAspect="1" noChangeArrowheads="1"/>
          </p:cNvPicPr>
          <p:nvPr/>
        </p:nvPicPr>
        <p:blipFill>
          <a:blip r:embed="rId2" cstate="print"/>
          <a:srcRect/>
          <a:stretch>
            <a:fillRect/>
          </a:stretch>
        </p:blipFill>
        <p:spPr>
          <a:xfrm>
            <a:off x="250825" y="4005064"/>
            <a:ext cx="3743325" cy="2678311"/>
          </a:xfrm>
          <a:prstGeom prst="rect">
            <a:avLst/>
          </a:prstGeom>
          <a:effectLst>
            <a:outerShdw dist="107763" dir="18900000" algn="ctr" rotWithShape="0">
              <a:schemeClr val="bg2">
                <a:alpha val="50000"/>
              </a:schemeClr>
            </a:outerShdw>
          </a:effectLst>
        </p:spPr>
      </p:pic>
      <p:pic>
        <p:nvPicPr>
          <p:cNvPr id="7170" name="Picture 2" descr="ANd9GcQUOFnWck6Zdu4Icj3J8vpq53AENRbM9wXp0CyVohQ3AI-8w0l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260648"/>
            <a:ext cx="2795807" cy="2448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8"/>
          <p:cNvSpPr>
            <a:spLocks noChangeArrowheads="1"/>
          </p:cNvSpPr>
          <p:nvPr/>
        </p:nvSpPr>
        <p:spPr bwMode="auto">
          <a:xfrm>
            <a:off x="611560" y="2780928"/>
            <a:ext cx="7974632" cy="1008063"/>
          </a:xfrm>
          <a:prstGeom prst="rect">
            <a:avLst/>
          </a:prstGeom>
          <a:noFill/>
          <a:ln w="9525">
            <a:noFill/>
            <a:miter lim="800000"/>
            <a:headEnd/>
            <a:tailEnd/>
          </a:ln>
          <a:effectLst>
            <a:outerShdw dist="107763" dir="18900000" algn="ctr" rotWithShape="0">
              <a:schemeClr val="bg2">
                <a:alpha val="50000"/>
              </a:schemeClr>
            </a:outerShdw>
          </a:effectLst>
        </p:spPr>
        <p:txBody>
          <a:bodyPr wrap="none" anchor="ctr"/>
          <a:lstStyle/>
          <a:p>
            <a:pPr algn="ctr" eaLnBrk="1" hangingPunct="1">
              <a:defRPr/>
            </a:pPr>
            <a:r>
              <a:rPr lang="ru-RU" sz="2400" b="1" dirty="0">
                <a:latin typeface="Times New Roman" panose="02020603050405020304" pitchFamily="18" charset="0"/>
                <a:cs typeface="Times New Roman" panose="02020603050405020304" pitchFamily="18" charset="0"/>
              </a:rPr>
              <a:t>Каждый житель </a:t>
            </a:r>
            <a:r>
              <a:rPr lang="ru-RU" sz="2400" b="1" dirty="0" smtClean="0">
                <a:latin typeface="Times New Roman" panose="02020603050405020304" pitchFamily="18" charset="0"/>
                <a:cs typeface="Times New Roman" panose="02020603050405020304" pitchFamily="18" charset="0"/>
              </a:rPr>
              <a:t>Отрадовского  </a:t>
            </a:r>
            <a:r>
              <a:rPr lang="ru-RU" sz="2400" b="1" dirty="0" smtClean="0">
                <a:latin typeface="Times New Roman" panose="02020603050405020304" pitchFamily="18" charset="0"/>
                <a:cs typeface="Times New Roman" panose="02020603050405020304" pitchFamily="18" charset="0"/>
              </a:rPr>
              <a:t>сельского поселения </a:t>
            </a:r>
            <a:endParaRPr lang="ru-RU" sz="2400" b="1" dirty="0">
              <a:latin typeface="Times New Roman" panose="02020603050405020304" pitchFamily="18" charset="0"/>
              <a:cs typeface="Times New Roman" panose="02020603050405020304" pitchFamily="18" charset="0"/>
            </a:endParaRPr>
          </a:p>
          <a:p>
            <a:pPr algn="ctr" eaLnBrk="1" hangingPunct="1">
              <a:defRPr/>
            </a:pPr>
            <a:r>
              <a:rPr lang="ru-RU" sz="2400" b="1" dirty="0">
                <a:latin typeface="Times New Roman" panose="02020603050405020304" pitchFamily="18" charset="0"/>
                <a:cs typeface="Times New Roman" panose="02020603050405020304" pitchFamily="18" charset="0"/>
              </a:rPr>
              <a:t>может принять участие в обсуждении проекта бюджета</a:t>
            </a:r>
          </a:p>
          <a:p>
            <a:pPr algn="ctr" eaLnBrk="1" hangingPunct="1">
              <a:defRPr/>
            </a:pP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поселения </a:t>
            </a:r>
            <a:r>
              <a:rPr lang="ru-RU" sz="2400" b="1" dirty="0">
                <a:latin typeface="Times New Roman" panose="02020603050405020304" pitchFamily="18" charset="0"/>
                <a:cs typeface="Times New Roman" panose="02020603050405020304" pitchFamily="18" charset="0"/>
              </a:rPr>
              <a:t>и отчёта о его исполнении</a:t>
            </a:r>
          </a:p>
        </p:txBody>
      </p:sp>
    </p:spTree>
    <p:extLst>
      <p:ext uri="{BB962C8B-B14F-4D97-AF65-F5344CB8AC3E}">
        <p14:creationId xmlns:p14="http://schemas.microsoft.com/office/powerpoint/2010/main" xmlns="" val="3690447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620688"/>
            <a:ext cx="8856984" cy="5760640"/>
          </a:xfrm>
        </p:spPr>
        <p:txBody>
          <a:bodyPr>
            <a:noAutofit/>
          </a:bodyPr>
          <a:lstStyle/>
          <a:p>
            <a:pPr algn="just"/>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 Проект решения Собрания депутатов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smtClean="0">
                <a:solidFill>
                  <a:schemeClr val="tx1"/>
                </a:solidFill>
                <a:latin typeface="Times New Roman" panose="02020603050405020304" pitchFamily="18" charset="0"/>
                <a:cs typeface="Times New Roman" panose="02020603050405020304" pitchFamily="18" charset="0"/>
              </a:rPr>
              <a:t>сельского поселения                                        «О бюджете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smtClean="0">
                <a:solidFill>
                  <a:schemeClr val="tx1"/>
                </a:solidFill>
                <a:latin typeface="Times New Roman" panose="02020603050405020304" pitchFamily="18" charset="0"/>
                <a:cs typeface="Times New Roman" panose="02020603050405020304" pitchFamily="18" charset="0"/>
              </a:rPr>
              <a:t>сельского поселения Азовского района на 2017 год и плановый период 2017 и 2018 годов» сформирован  на основе стратегических целей и задач, определенных Бюджетной </a:t>
            </a:r>
            <a:r>
              <a:rPr lang="ru-RU" sz="1600" b="1" dirty="0">
                <a:solidFill>
                  <a:schemeClr val="tx1"/>
                </a:solidFill>
                <a:latin typeface="Times New Roman" panose="02020603050405020304" pitchFamily="18" charset="0"/>
                <a:cs typeface="Times New Roman" panose="02020603050405020304" pitchFamily="18" charset="0"/>
              </a:rPr>
              <a:t>и </a:t>
            </a:r>
            <a:r>
              <a:rPr lang="ru-RU" sz="1600" b="1" dirty="0" smtClean="0">
                <a:solidFill>
                  <a:schemeClr val="tx1"/>
                </a:solidFill>
                <a:latin typeface="Times New Roman" panose="02020603050405020304" pitchFamily="18" charset="0"/>
                <a:cs typeface="Times New Roman" panose="02020603050405020304" pitchFamily="18" charset="0"/>
              </a:rPr>
              <a:t>налоговой политикой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a:solidFill>
                  <a:schemeClr val="tx1"/>
                </a:solidFill>
                <a:latin typeface="Times New Roman" panose="02020603050405020304" pitchFamily="18" charset="0"/>
                <a:cs typeface="Times New Roman" panose="02020603050405020304" pitchFamily="18" charset="0"/>
              </a:rPr>
              <a:t>сельского поселения </a:t>
            </a:r>
            <a:r>
              <a:rPr lang="ru-RU" sz="1600" b="1" dirty="0" smtClean="0">
                <a:solidFill>
                  <a:schemeClr val="tx1"/>
                </a:solidFill>
                <a:latin typeface="Times New Roman" panose="02020603050405020304" pitchFamily="18" charset="0"/>
                <a:cs typeface="Times New Roman" panose="02020603050405020304" pitchFamily="18" charset="0"/>
              </a:rPr>
              <a:t>на 2017 </a:t>
            </a:r>
            <a:r>
              <a:rPr lang="ru-RU" sz="1600" b="1" dirty="0">
                <a:solidFill>
                  <a:schemeClr val="tx1"/>
                </a:solidFill>
                <a:latin typeface="Times New Roman" panose="02020603050405020304" pitchFamily="18" charset="0"/>
                <a:cs typeface="Times New Roman" panose="02020603050405020304" pitchFamily="18" charset="0"/>
              </a:rPr>
              <a:t>год и плановый период </a:t>
            </a:r>
            <a:r>
              <a:rPr lang="ru-RU" sz="1600" b="1" dirty="0" smtClean="0">
                <a:solidFill>
                  <a:schemeClr val="tx1"/>
                </a:solidFill>
                <a:latin typeface="Times New Roman" panose="02020603050405020304" pitchFamily="18" charset="0"/>
                <a:cs typeface="Times New Roman" panose="02020603050405020304" pitchFamily="18" charset="0"/>
              </a:rPr>
              <a:t>2018 </a:t>
            </a:r>
            <a:r>
              <a:rPr lang="ru-RU" sz="1600" b="1" dirty="0">
                <a:solidFill>
                  <a:schemeClr val="tx1"/>
                </a:solidFill>
                <a:latin typeface="Times New Roman" panose="02020603050405020304" pitchFamily="18" charset="0"/>
                <a:cs typeface="Times New Roman" panose="02020603050405020304" pitchFamily="18" charset="0"/>
              </a:rPr>
              <a:t>и </a:t>
            </a:r>
            <a:r>
              <a:rPr lang="ru-RU" sz="1600" b="1" dirty="0" smtClean="0">
                <a:solidFill>
                  <a:schemeClr val="tx1"/>
                </a:solidFill>
                <a:latin typeface="Times New Roman" panose="02020603050405020304" pitchFamily="18" charset="0"/>
                <a:cs typeface="Times New Roman" panose="02020603050405020304" pitchFamily="18" charset="0"/>
              </a:rPr>
              <a:t>2019 </a:t>
            </a:r>
            <a:r>
              <a:rPr lang="ru-RU" sz="1600" b="1" dirty="0">
                <a:solidFill>
                  <a:schemeClr val="tx1"/>
                </a:solidFill>
                <a:latin typeface="Times New Roman" panose="02020603050405020304" pitchFamily="18" charset="0"/>
                <a:cs typeface="Times New Roman" panose="02020603050405020304" pitchFamily="18" charset="0"/>
              </a:rPr>
              <a:t>годов </a:t>
            </a:r>
            <a:r>
              <a:rPr lang="ru-RU" sz="1600" b="1" dirty="0" smtClean="0">
                <a:solidFill>
                  <a:schemeClr val="tx1"/>
                </a:solidFill>
                <a:latin typeface="Times New Roman" panose="02020603050405020304" pitchFamily="18" charset="0"/>
                <a:cs typeface="Times New Roman" panose="02020603050405020304" pitchFamily="18" charset="0"/>
              </a:rPr>
              <a:t>, соответствующей требованиям </a:t>
            </a:r>
            <a:r>
              <a:rPr lang="ru-RU" sz="1600" b="1" dirty="0">
                <a:solidFill>
                  <a:schemeClr val="tx1"/>
                </a:solidFill>
                <a:latin typeface="Times New Roman" panose="02020603050405020304" pitchFamily="18" charset="0"/>
                <a:cs typeface="Times New Roman" panose="02020603050405020304" pitchFamily="18" charset="0"/>
              </a:rPr>
              <a:t>Бюджетного </a:t>
            </a:r>
            <a: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t>кодекса</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Российской Федерации и </a:t>
            </a:r>
            <a:r>
              <a:rPr lang="ru-RU" sz="1600" b="1" dirty="0" smtClean="0">
                <a:solidFill>
                  <a:schemeClr val="tx1"/>
                </a:solidFill>
                <a:latin typeface="Times New Roman" panose="02020603050405020304" pitchFamily="18" charset="0"/>
                <a:cs typeface="Times New Roman" panose="02020603050405020304" pitchFamily="18" charset="0"/>
              </a:rPr>
              <a:t>Положения </a:t>
            </a:r>
            <a:r>
              <a:rPr lang="ru-RU" sz="1600" b="1" dirty="0">
                <a:solidFill>
                  <a:schemeClr val="tx1"/>
                </a:solidFill>
                <a:latin typeface="Times New Roman" panose="02020603050405020304" pitchFamily="18" charset="0"/>
                <a:cs typeface="Times New Roman" panose="02020603050405020304" pitchFamily="18" charset="0"/>
              </a:rPr>
              <a:t>о бюджетном процессе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a:solidFill>
                  <a:schemeClr val="tx1"/>
                </a:solidFill>
                <a:latin typeface="Times New Roman" panose="02020603050405020304" pitchFamily="18" charset="0"/>
                <a:cs typeface="Times New Roman" panose="02020603050405020304" pitchFamily="18" charset="0"/>
              </a:rPr>
              <a:t>сельского поселения , утвержденного решением </a:t>
            </a:r>
            <a:r>
              <a:rPr lang="ru-RU" sz="1600" b="1" dirty="0" smtClean="0">
                <a:solidFill>
                  <a:schemeClr val="tx1"/>
                </a:solidFill>
                <a:latin typeface="Times New Roman" panose="02020603050405020304" pitchFamily="18" charset="0"/>
                <a:cs typeface="Times New Roman" panose="02020603050405020304" pitchFamily="18" charset="0"/>
              </a:rPr>
              <a:t>Собрания </a:t>
            </a:r>
            <a:r>
              <a:rPr lang="ru-RU" sz="1600" b="1" dirty="0">
                <a:solidFill>
                  <a:schemeClr val="tx1"/>
                </a:solidFill>
                <a:latin typeface="Times New Roman" panose="02020603050405020304" pitchFamily="18" charset="0"/>
                <a:cs typeface="Times New Roman" panose="02020603050405020304" pitchFamily="18" charset="0"/>
              </a:rPr>
              <a:t>депутатов </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Отрадовского </a:t>
            </a:r>
            <a:r>
              <a:rPr lang="ru-RU" sz="1600" b="1" dirty="0" smtClean="0">
                <a:solidFill>
                  <a:schemeClr val="tx1"/>
                </a:solidFill>
                <a:latin typeface="Times New Roman" panose="02020603050405020304" pitchFamily="18" charset="0"/>
                <a:cs typeface="Times New Roman" panose="02020603050405020304" pitchFamily="18" charset="0"/>
              </a:rPr>
              <a:t>сельского поселения </a:t>
            </a:r>
            <a:r>
              <a:rPr lang="ru-RU" sz="1600" b="1" dirty="0">
                <a:solidFill>
                  <a:schemeClr val="tx1"/>
                </a:solidFill>
                <a:latin typeface="Times New Roman" panose="02020603050405020304" pitchFamily="18" charset="0"/>
                <a:cs typeface="Times New Roman" panose="02020603050405020304" pitchFamily="18" charset="0"/>
              </a:rPr>
              <a:t>от </a:t>
            </a:r>
            <a:r>
              <a:rPr lang="ru-RU" sz="1600" b="1" dirty="0" smtClean="0">
                <a:solidFill>
                  <a:schemeClr val="tx1"/>
                </a:solidFill>
                <a:latin typeface="Times New Roman" panose="02020603050405020304" pitchFamily="18" charset="0"/>
                <a:cs typeface="Times New Roman" panose="02020603050405020304" pitchFamily="18" charset="0"/>
              </a:rPr>
              <a:t>15.04.2015г.  N 78</a:t>
            </a:r>
            <a:r>
              <a:rPr lang="ru-RU" sz="1600" b="1" dirty="0" smtClean="0">
                <a:solidFill>
                  <a:schemeClr val="bg1"/>
                </a:solidFill>
                <a:latin typeface="Times New Roman" panose="02020603050405020304" pitchFamily="18" charset="0"/>
                <a:cs typeface="Times New Roman" panose="02020603050405020304" pitchFamily="18" charset="0"/>
              </a:rPr>
              <a:t>.</a:t>
            </a:r>
            <a:endParaRPr lang="ru-RU" sz="1600" b="1" dirty="0">
              <a:solidFill>
                <a:schemeClr val="bg1"/>
              </a:solidFill>
              <a:latin typeface="Times New Roman" panose="02020603050405020304" pitchFamily="18" charset="0"/>
              <a:cs typeface="Times New Roman" panose="02020603050405020304" pitchFamily="18" charset="0"/>
            </a:endParaRPr>
          </a:p>
          <a:p>
            <a:pPr algn="just"/>
            <a:r>
              <a:rPr lang="ru-RU" sz="1600" b="1" dirty="0" smtClean="0">
                <a:solidFill>
                  <a:schemeClr val="tx1"/>
                </a:solidFill>
                <a:latin typeface="Times New Roman" panose="02020603050405020304" pitchFamily="18" charset="0"/>
                <a:cs typeface="Times New Roman" panose="02020603050405020304" pitchFamily="18" charset="0"/>
              </a:rPr>
              <a:t>                  Бюджетная </a:t>
            </a:r>
            <a:r>
              <a:rPr lang="ru-RU" sz="1600" b="1" dirty="0">
                <a:solidFill>
                  <a:schemeClr val="tx1"/>
                </a:solidFill>
                <a:latin typeface="Times New Roman" panose="02020603050405020304" pitchFamily="18" charset="0"/>
                <a:cs typeface="Times New Roman" panose="02020603050405020304" pitchFamily="18" charset="0"/>
              </a:rPr>
              <a:t>и налоговая политика нацелена на создание условий для обеспечения устойчивого социально-экономического развития поселения  и повышения уровня качества жизни </a:t>
            </a:r>
            <a:r>
              <a:rPr lang="ru-RU" sz="1600" b="1" dirty="0" smtClean="0">
                <a:solidFill>
                  <a:schemeClr val="tx1"/>
                </a:solidFill>
                <a:latin typeface="Times New Roman" panose="02020603050405020304" pitchFamily="18" charset="0"/>
                <a:cs typeface="Times New Roman" panose="02020603050405020304" pitchFamily="18" charset="0"/>
              </a:rPr>
              <a:t>населения сельского поселения.</a:t>
            </a:r>
            <a:endParaRPr lang="ru-RU" sz="1600" b="1" dirty="0">
              <a:solidFill>
                <a:schemeClr val="tx1"/>
              </a:solidFill>
              <a:latin typeface="Times New Roman" panose="02020603050405020304" pitchFamily="18" charset="0"/>
              <a:cs typeface="Times New Roman" panose="02020603050405020304" pitchFamily="18" charset="0"/>
            </a:endParaRPr>
          </a:p>
          <a:p>
            <a:pPr algn="just"/>
            <a:r>
              <a:rPr lang="ru-RU" sz="1600" b="1" dirty="0" smtClean="0">
                <a:solidFill>
                  <a:schemeClr val="tx1"/>
                </a:solidFill>
                <a:latin typeface="Times New Roman" panose="02020603050405020304" pitchFamily="18" charset="0"/>
                <a:cs typeface="Times New Roman" panose="02020603050405020304" pitchFamily="18" charset="0"/>
              </a:rPr>
              <a:t>                  Для </a:t>
            </a:r>
            <a:r>
              <a:rPr lang="ru-RU" sz="1600" b="1" dirty="0">
                <a:solidFill>
                  <a:schemeClr val="tx1"/>
                </a:solidFill>
                <a:latin typeface="Times New Roman" panose="02020603050405020304" pitchFamily="18" charset="0"/>
                <a:cs typeface="Times New Roman" panose="02020603050405020304" pitchFamily="18" charset="0"/>
              </a:rPr>
              <a:t>достижения поставленных целей необходимо обеспечить долгосрочную сбалансированность и устойчивость бюджета поселения, повысить результативность расходов и эффективность управления финансовыми </a:t>
            </a:r>
            <a:r>
              <a:rPr lang="ru-RU" sz="1600" b="1" dirty="0" smtClean="0">
                <a:solidFill>
                  <a:schemeClr val="tx1"/>
                </a:solidFill>
                <a:latin typeface="Times New Roman" panose="02020603050405020304" pitchFamily="18" charset="0"/>
                <a:cs typeface="Times New Roman" panose="02020603050405020304" pitchFamily="18" charset="0"/>
              </a:rPr>
              <a:t>ресурсами. </a:t>
            </a:r>
            <a:endParaRPr lang="ru-RU" sz="1600" b="1" dirty="0">
              <a:solidFill>
                <a:srgbClr val="FFFF00"/>
              </a:solidFill>
              <a:latin typeface="Times New Roman" panose="02020603050405020304" pitchFamily="18" charset="0"/>
              <a:cs typeface="Times New Roman" panose="02020603050405020304" pitchFamily="18" charset="0"/>
            </a:endParaRPr>
          </a:p>
          <a:p>
            <a:pPr algn="just"/>
            <a:r>
              <a:rPr lang="ru-RU" sz="1600" b="1" dirty="0" smtClean="0">
                <a:solidFill>
                  <a:schemeClr val="tx1"/>
                </a:solidFill>
                <a:latin typeface="Times New Roman" panose="02020603050405020304" pitchFamily="18" charset="0"/>
                <a:cs typeface="Times New Roman" panose="02020603050405020304" pitchFamily="18" charset="0"/>
              </a:rPr>
              <a:t>	Отличительной </a:t>
            </a:r>
            <a:r>
              <a:rPr lang="ru-RU" sz="1600" b="1" dirty="0">
                <a:solidFill>
                  <a:schemeClr val="tx1"/>
                </a:solidFill>
                <a:latin typeface="Times New Roman" panose="02020603050405020304" pitchFamily="18" charset="0"/>
                <a:cs typeface="Times New Roman" panose="02020603050405020304" pitchFamily="18" charset="0"/>
              </a:rPr>
              <a:t>особенностью проекта решения о бюджете на </a:t>
            </a:r>
            <a:r>
              <a:rPr lang="ru-RU" sz="1600" b="1" dirty="0" smtClean="0">
                <a:solidFill>
                  <a:schemeClr val="tx1"/>
                </a:solidFill>
                <a:latin typeface="Times New Roman" panose="02020603050405020304" pitchFamily="18" charset="0"/>
                <a:cs typeface="Times New Roman" panose="02020603050405020304" pitchFamily="18" charset="0"/>
              </a:rPr>
              <a:t>2017 </a:t>
            </a:r>
            <a:r>
              <a:rPr lang="ru-RU" sz="1600" b="1" dirty="0">
                <a:solidFill>
                  <a:schemeClr val="tx1"/>
                </a:solidFill>
                <a:latin typeface="Times New Roman" panose="02020603050405020304" pitchFamily="18" charset="0"/>
                <a:cs typeface="Times New Roman" panose="02020603050405020304" pitchFamily="18" charset="0"/>
              </a:rPr>
              <a:t>год и на плановый период </a:t>
            </a:r>
            <a:r>
              <a:rPr lang="ru-RU" sz="1600" b="1" dirty="0" smtClean="0">
                <a:solidFill>
                  <a:schemeClr val="tx1"/>
                </a:solidFill>
                <a:latin typeface="Times New Roman" panose="02020603050405020304" pitchFamily="18" charset="0"/>
                <a:cs typeface="Times New Roman" panose="02020603050405020304" pitchFamily="18" charset="0"/>
              </a:rPr>
              <a:t>2018 </a:t>
            </a:r>
            <a:r>
              <a:rPr lang="ru-RU" sz="1600" b="1" dirty="0">
                <a:solidFill>
                  <a:schemeClr val="tx1"/>
                </a:solidFill>
                <a:latin typeface="Times New Roman" panose="02020603050405020304" pitchFamily="18" charset="0"/>
                <a:cs typeface="Times New Roman" panose="02020603050405020304" pitchFamily="18" charset="0"/>
              </a:rPr>
              <a:t>и </a:t>
            </a:r>
            <a:r>
              <a:rPr lang="ru-RU" sz="1600" b="1" dirty="0" smtClean="0">
                <a:solidFill>
                  <a:schemeClr val="tx1"/>
                </a:solidFill>
                <a:latin typeface="Times New Roman" panose="02020603050405020304" pitchFamily="18" charset="0"/>
                <a:cs typeface="Times New Roman" panose="02020603050405020304" pitchFamily="18" charset="0"/>
              </a:rPr>
              <a:t>2019 </a:t>
            </a:r>
            <a:r>
              <a:rPr lang="ru-RU" sz="1600" b="1" dirty="0">
                <a:solidFill>
                  <a:schemeClr val="tx1"/>
                </a:solidFill>
                <a:latin typeface="Times New Roman" panose="02020603050405020304" pitchFamily="18" charset="0"/>
                <a:cs typeface="Times New Roman" panose="02020603050405020304" pitchFamily="18" charset="0"/>
              </a:rPr>
              <a:t>годов является его формирование с учетом применения  программной классификации расходов, в том числе в части отражения в составе целевых статей расходов, которые формируются в рамках </a:t>
            </a:r>
            <a:r>
              <a:rPr lang="ru-RU" sz="1600" b="1" dirty="0" smtClean="0">
                <a:solidFill>
                  <a:schemeClr val="tx1"/>
                </a:solidFill>
                <a:latin typeface="Times New Roman" panose="02020603050405020304" pitchFamily="18" charset="0"/>
                <a:cs typeface="Times New Roman" panose="02020603050405020304" pitchFamily="18" charset="0"/>
              </a:rPr>
              <a:t>муниципальных программ. </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38671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4848</TotalTime>
  <Words>1461</Words>
  <Application>Microsoft Office PowerPoint</Application>
  <PresentationFormat>Экран (4:3)</PresentationFormat>
  <Paragraphs>394</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Воздушный поток</vt:lpstr>
      <vt:lpstr>Слайд 1</vt:lpstr>
      <vt:lpstr>Уважаемые жители Отрадовского сельского поселения!</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   </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User2</cp:lastModifiedBy>
  <cp:revision>202</cp:revision>
  <cp:lastPrinted>2014-05-13T11:35:02Z</cp:lastPrinted>
  <dcterms:created xsi:type="dcterms:W3CDTF">2014-05-12T16:47:43Z</dcterms:created>
  <dcterms:modified xsi:type="dcterms:W3CDTF">2016-12-22T14:50:33Z</dcterms:modified>
</cp:coreProperties>
</file>