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85" r:id="rId4"/>
    <p:sldId id="262" r:id="rId5"/>
    <p:sldId id="275" r:id="rId6"/>
    <p:sldId id="286" r:id="rId7"/>
    <p:sldId id="271" r:id="rId8"/>
    <p:sldId id="268" r:id="rId9"/>
    <p:sldId id="277" r:id="rId10"/>
    <p:sldId id="287" r:id="rId11"/>
    <p:sldId id="283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CC"/>
    <a:srgbClr val="FF00FF"/>
    <a:srgbClr val="3333FF"/>
    <a:srgbClr val="FF9900"/>
    <a:srgbClr val="6666FF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dLbls>
          <c:showVal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Транспортная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7.7690293503377182E-3"/>
                  <c:y val="-4.6250148379693726E-2"/>
                </c:manualLayout>
              </c:layout>
              <c:showVal val="1"/>
            </c:dLbl>
            <c:dLbl>
              <c:idx val="1"/>
              <c:layout>
                <c:manualLayout>
                  <c:x val="4.2844265429033881E-3"/>
                  <c:y val="-1.118008490144751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293.10000000000002</c:v>
                </c:pt>
                <c:pt idx="2">
                  <c:v>5408.1</c:v>
                </c:pt>
                <c:pt idx="3">
                  <c:v>826.5</c:v>
                </c:pt>
                <c:pt idx="4">
                  <c:v>520.9</c:v>
                </c:pt>
              </c:numCache>
            </c:numRef>
          </c:val>
        </c:ser>
        <c:gapDepth val="0"/>
        <c:shape val="box"/>
        <c:axId val="83317888"/>
        <c:axId val="84351616"/>
        <c:axId val="0"/>
      </c:bar3DChart>
      <c:catAx>
        <c:axId val="8331788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351616"/>
        <c:crosses val="autoZero"/>
        <c:auto val="1"/>
        <c:lblAlgn val="ctr"/>
        <c:lblOffset val="100"/>
        <c:tickLblSkip val="1"/>
        <c:tickMarkSkip val="1"/>
      </c:catAx>
      <c:valAx>
        <c:axId val="8435161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31788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1373390557939914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качественными жилищно-коммунальными услугами</c:v>
                </c:pt>
              </c:strCache>
            </c:strRef>
          </c:tx>
          <c:dLbls>
            <c:dLbl>
              <c:idx val="0"/>
              <c:layout>
                <c:manualLayout>
                  <c:x val="7.7690293503377182E-3"/>
                  <c:y val="-4.6250148379693726E-2"/>
                </c:manualLayout>
              </c:layout>
              <c:showVal val="1"/>
            </c:dLbl>
            <c:dLbl>
              <c:idx val="1"/>
              <c:layout>
                <c:manualLayout>
                  <c:x val="4.2844265429033881E-3"/>
                  <c:y val="-1.118008490144751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10624551328068917"/>
                </c:manualLayout>
              </c:layout>
              <c:showVal val="1"/>
            </c:dLbl>
            <c:dLbl>
              <c:idx val="3"/>
              <c:layout>
                <c:manualLayout>
                  <c:x val="-1.5658642578167715E-3"/>
                  <c:y val="-5.4558506819813356E-2"/>
                </c:manualLayout>
              </c:layout>
              <c:showVal val="1"/>
            </c:dLbl>
            <c:dLbl>
              <c:idx val="4"/>
              <c:layout>
                <c:manualLayout>
                  <c:x val="-1.5658642578167143E-3"/>
                  <c:y val="-0.1177315147164393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187.8</c:v>
                </c:pt>
                <c:pt idx="2">
                  <c:v>91.4</c:v>
                </c:pt>
                <c:pt idx="3">
                  <c:v>297.5</c:v>
                </c:pt>
                <c:pt idx="4">
                  <c:v>97.4</c:v>
                </c:pt>
              </c:numCache>
            </c:numRef>
          </c:val>
        </c:ser>
        <c:gapDepth val="0"/>
        <c:shape val="box"/>
        <c:axId val="84652032"/>
        <c:axId val="84653568"/>
        <c:axId val="0"/>
      </c:bar3DChart>
      <c:catAx>
        <c:axId val="8465203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653568"/>
        <c:crosses val="autoZero"/>
        <c:auto val="1"/>
        <c:lblAlgn val="ctr"/>
        <c:lblOffset val="100"/>
        <c:tickLblSkip val="1"/>
        <c:tickMarkSkip val="1"/>
      </c:catAx>
      <c:valAx>
        <c:axId val="8465356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65203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37964354958142793"/>
          <c:w val="0.27751756440281039"/>
          <c:h val="0.4216176495525998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dLbl>
              <c:idx val="0"/>
              <c:layout>
                <c:manualLayout>
                  <c:x val="7.7690293503377182E-3"/>
                  <c:y val="-4.6250148379693726E-2"/>
                </c:manualLayout>
              </c:layout>
              <c:showVal val="1"/>
            </c:dLbl>
            <c:dLbl>
              <c:idx val="1"/>
              <c:layout>
                <c:manualLayout>
                  <c:x val="4.2844265429033881E-3"/>
                  <c:y val="-1.118008490144751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1093.9000000000001</c:v>
                </c:pt>
                <c:pt idx="1">
                  <c:v>662.4</c:v>
                </c:pt>
                <c:pt idx="2">
                  <c:v>629.4</c:v>
                </c:pt>
                <c:pt idx="3">
                  <c:v>650.70000000000005</c:v>
                </c:pt>
                <c:pt idx="4">
                  <c:v>698.2</c:v>
                </c:pt>
              </c:numCache>
            </c:numRef>
          </c:val>
        </c:ser>
        <c:gapDepth val="0"/>
        <c:shape val="box"/>
        <c:axId val="84481920"/>
        <c:axId val="84483456"/>
        <c:axId val="0"/>
      </c:bar3DChart>
      <c:catAx>
        <c:axId val="84481920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483456"/>
        <c:crosses val="autoZero"/>
        <c:auto val="1"/>
        <c:lblAlgn val="ctr"/>
        <c:lblOffset val="100"/>
        <c:tickLblSkip val="1"/>
        <c:tickMarkSkip val="1"/>
      </c:catAx>
      <c:valAx>
        <c:axId val="844834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481920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1373390557939914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9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dLbls>
            <c:dLbl>
              <c:idx val="0"/>
              <c:layout>
                <c:manualLayout>
                  <c:x val="6.2031650925210005E-3"/>
                  <c:y val="-5.1993149097568837E-2"/>
                </c:manualLayout>
              </c:layout>
              <c:showVal val="1"/>
            </c:dLbl>
            <c:dLbl>
              <c:idx val="1"/>
              <c:layout>
                <c:manualLayout>
                  <c:x val="5.8502908007201006E-3"/>
                  <c:y val="-7.1481592439136057E-2"/>
                </c:manualLayout>
              </c:layout>
              <c:showVal val="1"/>
            </c:dLbl>
            <c:dLbl>
              <c:idx val="2"/>
              <c:layout>
                <c:manualLayout>
                  <c:x val="-3.1317285156334286E-3"/>
                  <c:y val="-5.7430007178750894E-2"/>
                </c:manualLayout>
              </c:layout>
              <c:showVal val="1"/>
            </c:dLbl>
            <c:dLbl>
              <c:idx val="3"/>
              <c:layout>
                <c:manualLayout>
                  <c:x val="3.1317285156333709E-3"/>
                  <c:y val="-7.1787508973438621E-2"/>
                </c:manualLayout>
              </c:layout>
              <c:showVal val="1"/>
            </c:dLbl>
            <c:dLbl>
              <c:idx val="4"/>
              <c:layout>
                <c:manualLayout>
                  <c:x val="-3.1317285156334286E-3"/>
                  <c:y val="-5.4558506819813377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449.3</c:v>
                </c:pt>
                <c:pt idx="1">
                  <c:v>421.3</c:v>
                </c:pt>
                <c:pt idx="2">
                  <c:v>463.5</c:v>
                </c:pt>
                <c:pt idx="3">
                  <c:v>511.4</c:v>
                </c:pt>
                <c:pt idx="4">
                  <c:v>556.29999999999995</c:v>
                </c:pt>
              </c:numCache>
            </c:numRef>
          </c:val>
        </c:ser>
        <c:gapDepth val="0"/>
        <c:shape val="box"/>
        <c:axId val="84885504"/>
        <c:axId val="84887040"/>
        <c:axId val="0"/>
      </c:bar3DChart>
      <c:catAx>
        <c:axId val="8488550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887040"/>
        <c:crosses val="autoZero"/>
        <c:auto val="1"/>
        <c:lblAlgn val="ctr"/>
        <c:lblOffset val="100"/>
        <c:tickLblSkip val="1"/>
        <c:tickMarkSkip val="1"/>
      </c:catAx>
      <c:valAx>
        <c:axId val="8488704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885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229227125503784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dLbls>
            <c:dLbl>
              <c:idx val="0"/>
              <c:layout>
                <c:manualLayout>
                  <c:x val="7.7690293503377182E-3"/>
                  <c:y val="-4.6250148379693726E-2"/>
                </c:manualLayout>
              </c:layout>
              <c:showVal val="1"/>
            </c:dLbl>
            <c:dLbl>
              <c:idx val="1"/>
              <c:layout>
                <c:manualLayout>
                  <c:x val="4.2844265429033881E-3"/>
                  <c:y val="-1.118008490144751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0</c:v>
                </c:pt>
                <c:pt idx="1">
                  <c:v>2.1</c:v>
                </c:pt>
                <c:pt idx="2">
                  <c:v>0</c:v>
                </c:pt>
                <c:pt idx="3">
                  <c:v>2.5</c:v>
                </c:pt>
                <c:pt idx="4">
                  <c:v>0</c:v>
                </c:pt>
              </c:numCache>
            </c:numRef>
          </c:val>
        </c:ser>
        <c:gapDepth val="0"/>
        <c:shape val="box"/>
        <c:axId val="84916096"/>
        <c:axId val="84917632"/>
        <c:axId val="0"/>
      </c:bar3DChart>
      <c:catAx>
        <c:axId val="8491609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917632"/>
        <c:crosses val="autoZero"/>
        <c:auto val="1"/>
        <c:lblAlgn val="ctr"/>
        <c:lblOffset val="100"/>
        <c:tickLblSkip val="1"/>
        <c:tickMarkSkip val="1"/>
      </c:catAx>
      <c:valAx>
        <c:axId val="8491763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91609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229227125503784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Защита от ЧС</c:v>
                </c:pt>
              </c:strCache>
            </c:strRef>
          </c:tx>
          <c:dLbls>
            <c:dLbl>
              <c:idx val="0"/>
              <c:layout>
                <c:manualLayout>
                  <c:x val="7.7690293503377182E-3"/>
                  <c:y val="-4.6250148379693726E-2"/>
                </c:manualLayout>
              </c:layout>
              <c:showVal val="1"/>
            </c:dLbl>
            <c:dLbl>
              <c:idx val="1"/>
              <c:layout>
                <c:manualLayout>
                  <c:x val="5.8502908007201006E-3"/>
                  <c:y val="-5.1381089926573247E-2"/>
                </c:manualLayout>
              </c:layout>
              <c:showVal val="1"/>
            </c:dLbl>
            <c:dLbl>
              <c:idx val="2"/>
              <c:layout>
                <c:manualLayout>
                  <c:x val="4.6975927734501429E-3"/>
                  <c:y val="-6.3173007896625985E-2"/>
                </c:manualLayout>
              </c:layout>
              <c:showVal val="1"/>
            </c:dLbl>
            <c:dLbl>
              <c:idx val="3"/>
              <c:layout>
                <c:manualLayout>
                  <c:x val="-3.1317285156334859E-3"/>
                  <c:y val="-5.7430007178750894E-2"/>
                </c:manualLayout>
              </c:layout>
              <c:showVal val="1"/>
            </c:dLbl>
            <c:dLbl>
              <c:idx val="4"/>
              <c:layout>
                <c:manualLayout>
                  <c:x val="3.1317285156334286E-3"/>
                  <c:y val="-6.3173007896625985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159.4</c:v>
                </c:pt>
                <c:pt idx="1">
                  <c:v>139.80000000000001</c:v>
                </c:pt>
                <c:pt idx="2">
                  <c:v>125.3</c:v>
                </c:pt>
                <c:pt idx="3">
                  <c:v>133.9</c:v>
                </c:pt>
                <c:pt idx="4">
                  <c:v>100.5</c:v>
                </c:pt>
              </c:numCache>
            </c:numRef>
          </c:val>
        </c:ser>
        <c:gapDepth val="0"/>
        <c:shape val="box"/>
        <c:axId val="85127168"/>
        <c:axId val="85128704"/>
        <c:axId val="0"/>
      </c:bar3DChart>
      <c:catAx>
        <c:axId val="8512716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5128704"/>
        <c:crosses val="autoZero"/>
        <c:auto val="1"/>
        <c:lblAlgn val="ctr"/>
        <c:lblOffset val="100"/>
        <c:tickLblSkip val="1"/>
        <c:tickMarkSkip val="1"/>
      </c:catAx>
      <c:valAx>
        <c:axId val="8512870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512716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22922712550378438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89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1.1399999999999997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1.099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0.4920000000000001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1.2689999999999997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1.264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0.97199999999999998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Госпошлина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0.81599999999999995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Аренда имущества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Прочие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82566528"/>
        <c:axId val="82838656"/>
        <c:axId val="0"/>
      </c:bar3DChart>
      <c:catAx>
        <c:axId val="82566528"/>
        <c:scaling>
          <c:orientation val="minMax"/>
        </c:scaling>
        <c:axPos val="b"/>
        <c:tickLblPos val="nextTo"/>
        <c:crossAx val="82838656"/>
        <c:crosses val="autoZero"/>
        <c:auto val="1"/>
        <c:lblAlgn val="ctr"/>
        <c:lblOffset val="100"/>
      </c:catAx>
      <c:valAx>
        <c:axId val="82838656"/>
        <c:scaling>
          <c:orientation val="minMax"/>
        </c:scaling>
        <c:axPos val="l"/>
        <c:majorGridlines/>
        <c:numFmt formatCode="0.00%" sourceLinked="1"/>
        <c:tickLblPos val="nextTo"/>
        <c:crossAx val="8256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7"/>
          <c:y val="6.4719869413775832E-2"/>
          <c:w val="0.30957433301061815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6"/>
      <c:depthPercent val="500"/>
      <c:rAngAx val="1"/>
    </c:view3D>
    <c:floor>
      <c:spPr>
        <a:noFill/>
        <a:ln w="9525">
          <a:noFill/>
        </a:ln>
      </c:spPr>
    </c:floor>
    <c:sideWall>
      <c:spPr>
        <a:noFill/>
        <a:ln w="3175">
          <a:solidFill>
            <a:schemeClr val="tx1"/>
          </a:solidFill>
          <a:prstDash val="solid"/>
        </a:ln>
      </c:spPr>
    </c:sideWall>
    <c:backWall>
      <c:spPr>
        <a:noFill/>
        <a:ln w="3175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176666296994561E-2"/>
          <c:y val="5.1042320237674778E-2"/>
          <c:w val="0.92082333370300562"/>
          <c:h val="0.8503340743356950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231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7.1307726267352239E-2"/>
                  <c:y val="0.29276560962588272"/>
                </c:manualLayout>
              </c:layout>
              <c:showVal val="1"/>
            </c:dLbl>
            <c:dLbl>
              <c:idx val="1"/>
              <c:layout>
                <c:manualLayout>
                  <c:x val="6.1141399578573785E-2"/>
                  <c:y val="0.16204371221407352"/>
                </c:manualLayout>
              </c:layout>
              <c:showVal val="1"/>
            </c:dLbl>
            <c:dLbl>
              <c:idx val="2"/>
              <c:layout>
                <c:manualLayout>
                  <c:x val="5.4691487507723527E-2"/>
                  <c:y val="0.46811563791993033"/>
                </c:manualLayout>
              </c:layout>
              <c:showVal val="1"/>
            </c:dLbl>
            <c:dLbl>
              <c:idx val="3"/>
              <c:layout>
                <c:manualLayout>
                  <c:x val="7.5130594591169067E-2"/>
                  <c:y val="8.5140340307065798E-2"/>
                </c:manualLayout>
              </c:layout>
              <c:showVal val="1"/>
            </c:dLbl>
            <c:dLbl>
              <c:idx val="4"/>
              <c:layout>
                <c:manualLayout>
                  <c:x val="7.8873239436619724E-2"/>
                  <c:y val="0.26649076517150405"/>
                </c:manualLayout>
              </c:layout>
              <c:showVal val="1"/>
            </c:dLbl>
            <c:spPr>
              <a:noFill/>
              <a:ln w="24636">
                <a:noFill/>
              </a:ln>
            </c:spPr>
            <c:txPr>
              <a:bodyPr/>
              <a:lstStyle/>
              <a:p>
                <a:pPr>
                  <a:defRPr sz="208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 formatCode="0.0">
                  <c:v>4703</c:v>
                </c:pt>
                <c:pt idx="1">
                  <c:v>5314.9</c:v>
                </c:pt>
                <c:pt idx="2">
                  <c:v>5601.2</c:v>
                </c:pt>
                <c:pt idx="3">
                  <c:v>6878.4</c:v>
                </c:pt>
                <c:pt idx="4">
                  <c:v>5199.1000000000004</c:v>
                </c:pt>
              </c:numCache>
            </c:numRef>
          </c:val>
        </c:ser>
        <c:gapDepth val="0"/>
        <c:shape val="pyramid"/>
        <c:axId val="83364480"/>
        <c:axId val="83370752"/>
        <c:axId val="0"/>
      </c:bar3DChart>
      <c:catAx>
        <c:axId val="83364480"/>
        <c:scaling>
          <c:orientation val="minMax"/>
        </c:scaling>
        <c:axPos val="b"/>
        <c:numFmt formatCode="General" sourceLinked="1"/>
        <c:tickLblPos val="low"/>
        <c:spPr>
          <a:ln w="9238">
            <a:noFill/>
          </a:ln>
        </c:spPr>
        <c:txPr>
          <a:bodyPr rot="0" vert="horz"/>
          <a:lstStyle/>
          <a:p>
            <a:pPr>
              <a:defRPr sz="2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370752"/>
        <c:crosses val="autoZero"/>
        <c:auto val="1"/>
        <c:lblAlgn val="ctr"/>
        <c:lblOffset val="100"/>
        <c:tickLblSkip val="1"/>
        <c:tickMarkSkip val="1"/>
      </c:catAx>
      <c:valAx>
        <c:axId val="83370752"/>
        <c:scaling>
          <c:orientation val="minMax"/>
        </c:scaling>
        <c:axPos val="l"/>
        <c:numFmt formatCode="0.0" sourceLinked="1"/>
        <c:tickLblPos val="nextTo"/>
        <c:spPr>
          <a:ln w="30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364480"/>
        <c:crosses val="autoZero"/>
        <c:crossBetween val="between"/>
      </c:valAx>
      <c:spPr>
        <a:noFill/>
        <a:ln w="24636">
          <a:noFill/>
        </a:ln>
      </c:spPr>
    </c:plotArea>
    <c:legend>
      <c:legendPos val="r"/>
      <c:layout>
        <c:manualLayout>
          <c:xMode val="edge"/>
          <c:yMode val="edge"/>
          <c:x val="0.94227348342020611"/>
          <c:y val="0.4789272030651342"/>
          <c:w val="3.626901566881606E-2"/>
          <c:h val="3.4952942887416141E-2"/>
        </c:manualLayout>
      </c:layout>
      <c:spPr>
        <a:solidFill>
          <a:schemeClr val="bg1"/>
        </a:solidFill>
        <a:ln w="3079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00CC66"/>
    </a:solidFill>
    <a:ln>
      <a:noFill/>
    </a:ln>
  </c:spPr>
  <c:txPr>
    <a:bodyPr/>
    <a:lstStyle/>
    <a:p>
      <a:pPr>
        <a:defRPr sz="94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346"/>
          <c:w val="0.53419909025138901"/>
          <c:h val="0.69971719888211692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42"/>
          <c:y val="0.18633234608362481"/>
          <c:w val="0.33131706378466047"/>
          <c:h val="0.77101123320697673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5374735300987738E-2"/>
          <c:y val="9.532974099211175E-2"/>
          <c:w val="0.67537937302098283"/>
          <c:h val="0.84873649802309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>
                <c:manualLayout>
                  <c:x val="0.10588322005619863"/>
                  <c:y val="2.2777028834807027E-2"/>
                </c:manualLayout>
              </c:layout>
              <c:dLblPos val="bestFit"/>
              <c:showVal val="1"/>
            </c:dLbl>
            <c:dLbl>
              <c:idx val="3"/>
              <c:dLblPos val="bestFit"/>
              <c:showVal val="1"/>
            </c:dLbl>
            <c:dLbl>
              <c:idx val="4"/>
              <c:dLblPos val="bestFit"/>
              <c:showVal val="1"/>
            </c:dLbl>
            <c:dLbl>
              <c:idx val="5"/>
              <c:dLblPos val="bestFit"/>
              <c:showVal val="1"/>
            </c:dLbl>
            <c:delete val="1"/>
            <c:dLblPos val="bestFit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0.69299999999999995</c:v>
                </c:pt>
                <c:pt idx="1">
                  <c:v>3.2000000000000008E-2</c:v>
                </c:pt>
                <c:pt idx="2">
                  <c:v>0.27500000000000002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8549637548090689"/>
          <c:y val="0.29855664400019122"/>
          <c:w val="0.20513374797865197"/>
          <c:h val="0.63250039098700628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spPr>
              <a:solidFill>
                <a:srgbClr val="6666FF"/>
              </a:solidFill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0102</c:v>
                </c:pt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0309</c:v>
                </c:pt>
                <c:pt idx="5">
                  <c:v>0409</c:v>
                </c:pt>
                <c:pt idx="6">
                  <c:v>0412</c:v>
                </c:pt>
                <c:pt idx="7">
                  <c:v>0502</c:v>
                </c:pt>
                <c:pt idx="8">
                  <c:v>0503</c:v>
                </c:pt>
                <c:pt idx="9">
                  <c:v>0801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7.8000000000000014E-2</c:v>
                </c:pt>
                <c:pt idx="1">
                  <c:v>0.37100000000000005</c:v>
                </c:pt>
                <c:pt idx="2">
                  <c:v>2.1999999999999999E-2</c:v>
                </c:pt>
                <c:pt idx="3">
                  <c:v>1.6000000000000004E-2</c:v>
                </c:pt>
                <c:pt idx="4">
                  <c:v>4.8000000000000001E-2</c:v>
                </c:pt>
                <c:pt idx="5">
                  <c:v>0.05</c:v>
                </c:pt>
                <c:pt idx="6">
                  <c:v>2.7000000000000003E-2</c:v>
                </c:pt>
                <c:pt idx="7">
                  <c:v>1.0000000000000002E-2</c:v>
                </c:pt>
                <c:pt idx="8">
                  <c:v>0.12100000000000001</c:v>
                </c:pt>
                <c:pt idx="9" formatCode="0.00%">
                  <c:v>0.25700000000000001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8820057738337344"/>
          <c:y val="5.3839728367287405E-2"/>
          <c:w val="0.10163854200697398"/>
          <c:h val="0.8827042453026705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7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5"/>
          <c:y val="3.6559139784946251E-2"/>
          <c:w val="0.60187353629976603"/>
          <c:h val="0.7698924731182801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00FF00"/>
            </a:solidFill>
            <a:ln w="1268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5135327008964475E-3"/>
                  <c:y val="0.14883701956878398"/>
                </c:manualLayout>
              </c:layout>
              <c:showVal val="1"/>
            </c:dLbl>
            <c:dLbl>
              <c:idx val="1"/>
              <c:layout>
                <c:manualLayout>
                  <c:x val="2.3756960569096641E-3"/>
                  <c:y val="0.36056754372175664"/>
                </c:manualLayout>
              </c:layout>
              <c:showVal val="1"/>
            </c:dLbl>
            <c:dLbl>
              <c:idx val="2"/>
              <c:layout>
                <c:manualLayout>
                  <c:x val="1.5646392514765822E-3"/>
                  <c:y val="0.19519636107194921"/>
                </c:manualLayout>
              </c:layout>
              <c:showVal val="1"/>
            </c:dLbl>
            <c:dLbl>
              <c:idx val="3"/>
              <c:layout>
                <c:manualLayout>
                  <c:x val="1.5646392514765822E-3"/>
                  <c:y val="0.18505629036691293"/>
                </c:manualLayout>
              </c:layout>
              <c:showVal val="1"/>
            </c:dLbl>
            <c:dLbl>
              <c:idx val="4"/>
              <c:layout>
                <c:manualLayout>
                  <c:x val="1.5646392514765822E-3"/>
                  <c:y val="0.24082667924461262"/>
                </c:manualLayout>
              </c:layout>
              <c:showVal val="1"/>
            </c:dLbl>
            <c:spPr>
              <a:noFill/>
              <a:ln w="25366">
                <a:noFill/>
              </a:ln>
            </c:spPr>
            <c:txPr>
              <a:bodyPr rot="-5400000" vert="horz"/>
              <a:lstStyle/>
              <a:p>
                <a:pPr algn="ctr">
                  <a:defRPr sz="13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7607.8</c:v>
                </c:pt>
                <c:pt idx="1">
                  <c:v>7516</c:v>
                </c:pt>
                <c:pt idx="2">
                  <c:v>13234.4</c:v>
                </c:pt>
                <c:pt idx="3">
                  <c:v>10120.6</c:v>
                </c:pt>
                <c:pt idx="4">
                  <c:v>10386.4</c:v>
                </c:pt>
              </c:numCache>
            </c:numRef>
          </c:val>
        </c:ser>
        <c:gapDepth val="0"/>
        <c:shape val="box"/>
        <c:axId val="83840000"/>
        <c:axId val="83849984"/>
        <c:axId val="0"/>
      </c:bar3DChart>
      <c:catAx>
        <c:axId val="83840000"/>
        <c:scaling>
          <c:orientation val="minMax"/>
        </c:scaling>
        <c:axPos val="b"/>
        <c:numFmt formatCode="General" sourceLinked="1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849984"/>
        <c:crosses val="autoZero"/>
        <c:auto val="1"/>
        <c:lblAlgn val="ctr"/>
        <c:lblOffset val="100"/>
        <c:tickLblSkip val="1"/>
        <c:tickMarkSkip val="1"/>
      </c:catAx>
      <c:valAx>
        <c:axId val="83849984"/>
        <c:scaling>
          <c:orientation val="minMax"/>
        </c:scaling>
        <c:axPos val="l"/>
        <c:majorGridlines>
          <c:spPr>
            <a:ln w="3171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840000"/>
        <c:crosses val="autoZero"/>
        <c:crossBetween val="between"/>
      </c:valAx>
      <c:spPr>
        <a:noFill/>
        <a:ln w="25366">
          <a:noFill/>
        </a:ln>
      </c:spPr>
    </c:plotArea>
    <c:legend>
      <c:legendPos val="r"/>
      <c:layout>
        <c:manualLayout>
          <c:xMode val="edge"/>
          <c:yMode val="edge"/>
          <c:x val="0.71779859484777542"/>
          <c:y val="0.43225806451612903"/>
          <c:w val="0.27751756440281039"/>
          <c:h val="0.13763440860215054"/>
        </c:manualLayout>
      </c:layout>
      <c:spPr>
        <a:noFill/>
        <a:ln w="3171">
          <a:solidFill>
            <a:schemeClr val="tx1"/>
          </a:solidFill>
          <a:prstDash val="solid"/>
        </a:ln>
      </c:spPr>
      <c:txPr>
        <a:bodyPr/>
        <a:lstStyle/>
        <a:p>
          <a:pPr>
            <a:defRPr sz="1653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solidFill>
      <a:srgbClr val="FF99FF"/>
    </a:solidFill>
    <a:ln>
      <a:noFill/>
    </a:ln>
  </c:spPr>
  <c:txPr>
    <a:bodyPr/>
    <a:lstStyle/>
    <a:p>
      <a:pPr>
        <a:defRPr sz="17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45"/>
          <c:y val="4.2593473259385929E-2"/>
          <c:w val="0.49660975169425642"/>
          <c:h val="0.76713847795072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от ЧС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Транспортная система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0.97100000000000009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Жилищно-коммунальные услуги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Благоустройство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0.94799999999999995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0.96700000000000008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культуры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0.97040000000000004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Озеленение территории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Развитие сетей наружного освещения2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0.9244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Профилактика экстремизма и терроризма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0.95000000000000007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Лист1!$M$2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Развитие муниципальной службы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Лист1!$N$2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axId val="84587264"/>
        <c:axId val="84588800"/>
      </c:barChart>
      <c:catAx>
        <c:axId val="84587264"/>
        <c:scaling>
          <c:orientation val="minMax"/>
        </c:scaling>
        <c:axPos val="b"/>
        <c:tickLblPos val="nextTo"/>
        <c:crossAx val="84588800"/>
        <c:crosses val="autoZero"/>
        <c:auto val="1"/>
        <c:lblAlgn val="ctr"/>
        <c:lblOffset val="100"/>
      </c:catAx>
      <c:valAx>
        <c:axId val="84588800"/>
        <c:scaling>
          <c:orientation val="minMax"/>
        </c:scaling>
        <c:axPos val="l"/>
        <c:majorGridlines/>
        <c:numFmt formatCode="0.00%" sourceLinked="1"/>
        <c:tickLblPos val="nextTo"/>
        <c:crossAx val="84587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677"/>
          <c:y val="3.5075768286569986E-3"/>
          <c:w val="0.33380108063389785"/>
          <c:h val="0.99511686201533156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hPercent val="75"/>
      <c:depthPercent val="100"/>
      <c:rAngAx val="1"/>
    </c:view3D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-3.1920439875325855E-3"/>
                  <c:y val="0.14901183866779319"/>
                </c:manualLayout>
              </c:layout>
              <c:showVal val="1"/>
            </c:dLbl>
            <c:dLbl>
              <c:idx val="1"/>
              <c:layout>
                <c:manualLayout>
                  <c:x val="-4.1313461238373097E-4"/>
                  <c:y val="0.35924351428810625"/>
                </c:manualLayout>
              </c:layout>
              <c:showVal val="1"/>
            </c:dLbl>
            <c:dLbl>
              <c:idx val="2"/>
              <c:layout>
                <c:manualLayout>
                  <c:x val="4.6975927734501429E-3"/>
                  <c:y val="0.20961952620244079"/>
                </c:manualLayout>
              </c:layout>
              <c:showVal val="1"/>
            </c:dLbl>
            <c:dLbl>
              <c:idx val="3"/>
              <c:layout>
                <c:manualLayout>
                  <c:x val="4.6975927734500865E-3"/>
                  <c:y val="0.19526202440775306"/>
                </c:manualLayout>
              </c:layout>
              <c:showVal val="1"/>
            </c:dLbl>
            <c:dLbl>
              <c:idx val="4"/>
              <c:layout>
                <c:manualLayout>
                  <c:x val="3.1317285156334286E-3"/>
                  <c:y val="0.2268485283560660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2011 (факт)</c:v>
                </c:pt>
                <c:pt idx="1">
                  <c:v>2012 (факт)</c:v>
                </c:pt>
                <c:pt idx="2">
                  <c:v>2013 (факт)</c:v>
                </c:pt>
                <c:pt idx="3">
                  <c:v>2014 (факт)</c:v>
                </c:pt>
                <c:pt idx="4">
                  <c:v>2015 (факт)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1320.8</c:v>
                </c:pt>
                <c:pt idx="1">
                  <c:v>1804.6</c:v>
                </c:pt>
                <c:pt idx="2">
                  <c:v>2781.4</c:v>
                </c:pt>
                <c:pt idx="3">
                  <c:v>2874.9</c:v>
                </c:pt>
                <c:pt idx="4">
                  <c:v>2665.7</c:v>
                </c:pt>
              </c:numCache>
            </c:numRef>
          </c:val>
        </c:ser>
        <c:gapDepth val="0"/>
        <c:shape val="box"/>
        <c:axId val="84781312"/>
        <c:axId val="84787200"/>
        <c:axId val="0"/>
      </c:bar3DChart>
      <c:catAx>
        <c:axId val="8478131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4787200"/>
        <c:crosses val="autoZero"/>
        <c:auto val="1"/>
        <c:lblAlgn val="ctr"/>
        <c:lblOffset val="100"/>
        <c:tickLblSkip val="1"/>
        <c:tickMarkSkip val="1"/>
      </c:catAx>
      <c:valAx>
        <c:axId val="8478720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478131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1779859484777542"/>
          <c:y val="0.43133047210300446"/>
          <c:w val="0.27751756440281039"/>
          <c:h val="0.1373390557939914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0.32025</cdr:x>
      <cdr:y>0.01333</cdr:y>
    </cdr:from>
    <cdr:to>
      <cdr:x>1</cdr:x>
      <cdr:y>0.10667</cdr:y>
    </cdr:to>
    <cdr:sp macro="" textlink="">
      <cdr:nvSpPr>
        <cdr:cNvPr id="3" name="AutoShap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57413" y="72009"/>
          <a:ext cx="5215991" cy="504055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 на доходы физических лиц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779,3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0.13333</cdr:y>
    </cdr:from>
    <cdr:to>
      <cdr:x>1</cdr:x>
      <cdr:y>0.21333</cdr:y>
    </cdr:to>
    <cdr:sp macro="" textlink="">
      <cdr:nvSpPr>
        <cdr:cNvPr id="4" name="AutoShap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48" y="720080"/>
          <a:ext cx="5138756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99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Акцизы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252,0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0.24</cdr:y>
    </cdr:from>
    <cdr:to>
      <cdr:x>1</cdr:x>
      <cdr:y>0.33333</cdr:y>
    </cdr:to>
    <cdr:sp macro="" textlink="">
      <cdr:nvSpPr>
        <cdr:cNvPr id="5" name="AutoShap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48" y="1296144"/>
          <a:ext cx="5138756" cy="504056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66CC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 на совокупный доход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1209,6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0.33032</cdr:x>
      <cdr:y>0.36</cdr:y>
    </cdr:from>
    <cdr:to>
      <cdr:x>1</cdr:x>
      <cdr:y>0.44</cdr:y>
    </cdr:to>
    <cdr:sp macro="" textlink="">
      <cdr:nvSpPr>
        <cdr:cNvPr id="6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34648" y="1944216"/>
          <a:ext cx="5138756" cy="432048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FF6699"/>
        </a:solidFill>
        <a:ln xmlns:a="http://schemas.openxmlformats.org/drawingml/2006/main" w="9525">
          <a:solidFill>
            <a:srgbClr val="FF6699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Налоги на имущество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2 819,6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0.34038</cdr:x>
      <cdr:y>0.46667</cdr:y>
    </cdr:from>
    <cdr:to>
      <cdr:x>1</cdr:x>
      <cdr:y>0.57333</cdr:y>
    </cdr:to>
    <cdr:sp macro="" textlink="">
      <cdr:nvSpPr>
        <cdr:cNvPr id="9" name="AutoShape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1885" y="2520281"/>
          <a:ext cx="5061519" cy="576063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99CC0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latin typeface="Times New Roman" pitchFamily="18" charset="0"/>
              <a:cs typeface="Times New Roman" pitchFamily="18" charset="0"/>
            </a:rPr>
            <a:t>Неналоговые доходы 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138,6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0.07103</cdr:x>
      <cdr:y>0.04493</cdr:y>
    </cdr:from>
    <cdr:to>
      <cdr:x>0.34187</cdr:x>
      <cdr:y>1</cdr:y>
    </cdr:to>
    <cdr:sp macro="" textlink="">
      <cdr:nvSpPr>
        <cdr:cNvPr id="10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940000">
          <a:off x="545007" y="416304"/>
          <a:ext cx="2078337" cy="5157954"/>
        </a:xfrm>
        <a:prstGeom xmlns:a="http://schemas.openxmlformats.org/drawingml/2006/main" prst="curvedRightArrow">
          <a:avLst>
            <a:gd name="adj1" fmla="val 56324"/>
            <a:gd name="adj2" fmla="val 112647"/>
            <a:gd name="adj3" fmla="val 33333"/>
          </a:avLst>
        </a:prstGeom>
        <a:solidFill xmlns:a="http://schemas.openxmlformats.org/drawingml/2006/main">
          <a:srgbClr val="CC66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0.43167</cdr:x>
      <cdr:y>0.64</cdr:y>
    </cdr:from>
    <cdr:to>
      <cdr:x>0.96246</cdr:x>
      <cdr:y>1</cdr:y>
    </cdr:to>
    <cdr:pic>
      <cdr:nvPicPr>
        <cdr:cNvPr id="11" name="Picture 13" descr="2_prev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12368" y="3456384"/>
          <a:ext cx="4073004" cy="1944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378" y="357301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Отрадовского сельского поселения Азовского района за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2" y="188640"/>
            <a:ext cx="30670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6808"/>
            <a:ext cx="32004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Азовского района за последние 5 лет</a:t>
            </a:r>
            <a: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тыс.руб.</a:t>
            </a:r>
            <a:br>
              <a:rPr lang="ru-RU" sz="2000" kern="0" dirty="0" smtClean="0">
                <a:solidFill>
                  <a:srgbClr val="99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6005340"/>
              </p:ext>
            </p:extLst>
          </p:nvPr>
        </p:nvGraphicFramePr>
        <p:xfrm>
          <a:off x="755576" y="1484784"/>
          <a:ext cx="8116887" cy="500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884349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293096"/>
            <a:ext cx="8208912" cy="2160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65950232"/>
              </p:ext>
            </p:extLst>
          </p:nvPr>
        </p:nvGraphicFramePr>
        <p:xfrm>
          <a:off x="611560" y="1340768"/>
          <a:ext cx="80648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6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288" y="115888"/>
            <a:ext cx="8291512" cy="13017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kern="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Динамика расходов бюджета Отрадовского сельского поселения Азовского района по программе «Развитие культуры Отрадовского сельского поселения» за последние 5 лет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                                                                                                                                       тыс. руб.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omic Sans MS"/>
              <a:ea typeface="+mj-ea"/>
              <a:cs typeface="+mj-cs"/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58919235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36307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 программе </a:t>
            </a:r>
          </a:p>
          <a:p>
            <a:pPr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и дорожного хозяйства» </a:t>
            </a:r>
          </a:p>
          <a:p>
            <a:pPr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последние 5 лет </a:t>
            </a:r>
          </a:p>
          <a:p>
            <a:pPr algn="ctr"/>
            <a:r>
              <a:rPr lang="ru-RU" sz="2000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sz="1400" kern="0" dirty="0" smtClean="0">
                <a:solidFill>
                  <a:srgbClr val="990099"/>
                </a:solidFill>
                <a:latin typeface="Comic Sans MS"/>
              </a:rPr>
              <a:t/>
            </a:r>
            <a:br>
              <a:rPr lang="ru-RU" sz="1400" kern="0" dirty="0" smtClean="0">
                <a:solidFill>
                  <a:srgbClr val="990099"/>
                </a:solidFill>
                <a:latin typeface="Comic Sans MS"/>
              </a:rPr>
            </a:br>
            <a:r>
              <a:rPr lang="ru-RU" sz="1400" kern="0" dirty="0" smtClean="0">
                <a:solidFill>
                  <a:srgbClr val="990099"/>
                </a:solidFill>
                <a:latin typeface="Comic Sans MS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9617331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3558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9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«Обеспечение качественными жилищно-коммунальными услугами населения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5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91669675"/>
              </p:ext>
            </p:extLst>
          </p:nvPr>
        </p:nvGraphicFramePr>
        <p:xfrm>
          <a:off x="531143" y="1679600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6108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632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«Благоустройство территории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25246500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34459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9"/>
            <a:ext cx="74888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«Развитие сетей наружного освещения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за 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4340187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73128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1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«Обеспечение общественного порядка и противодействие преступности в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Отрадовском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сельском поселении» </a:t>
            </a:r>
          </a:p>
          <a:p>
            <a:pPr lvl="0" algn="ctr"/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8794377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388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Азовского района по программе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kern="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от ЧС» </a:t>
            </a:r>
            <a:endParaRPr lang="ru-RU" kern="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 последние 5 лет </a:t>
            </a:r>
          </a:p>
          <a:p>
            <a:pPr lvl="0" algn="ctr"/>
            <a:r>
              <a:rPr lang="ru-RU" sz="20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400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9810693"/>
              </p:ext>
            </p:extLst>
          </p:nvPr>
        </p:nvGraphicFramePr>
        <p:xfrm>
          <a:off x="539552" y="1591166"/>
          <a:ext cx="8110537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4989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Отрадовского сельского поселения предоставляет вашему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в рамках проекта 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Отрадовского сельского поселения       С.Г.Матишов                                  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Уважаемые жители Отрадовского сельского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поселения!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140968"/>
            <a:ext cx="3143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4644008" y="3284985"/>
            <a:ext cx="4176142" cy="3384104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сельского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исполнены в сумме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10 256,4тыс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101%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плану.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Полученный объем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меньше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достигнутого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уровня 2014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316,7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60648"/>
            <a:ext cx="7344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Администрацией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основных направлений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налоговой политики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71600" y="1340768"/>
            <a:ext cx="3240038" cy="864096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бюджетной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политики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7704" y="2205037"/>
            <a:ext cx="936625" cy="10799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0" y="1340768"/>
            <a:ext cx="4032448" cy="864269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исполнения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84192" y="2210757"/>
            <a:ext cx="1008063" cy="107422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9750" y="3284985"/>
            <a:ext cx="3671888" cy="3312665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Наращивание налогового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потенциала поселения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245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и неналоговых доходов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(тыс.руб.)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3195656"/>
              </p:ext>
            </p:extLst>
          </p:nvPr>
        </p:nvGraphicFramePr>
        <p:xfrm>
          <a:off x="1043608" y="1124744"/>
          <a:ext cx="76734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налогу , взимаемому с применением упрощенной системой налогообложения– 49,2% от годового плана при прогнозируемом показателе не менее 95,5% от годового плана. Наилучшие показатели по исполнению доходной базы бюджета сложились по налогу ЕСХН – 126,9%, и прочим доходам ( компенсации затрат бюджетов сельских поселений).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015740104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395536" y="169863"/>
            <a:ext cx="8424936" cy="1314921"/>
          </a:xfrm>
          <a:prstGeom prst="rect">
            <a:avLst/>
          </a:prstGeom>
          <a:solidFill>
            <a:srgbClr val="FF99FF"/>
          </a:solidFill>
        </p:spPr>
        <p:txBody>
          <a:bodyPr anchor="t">
            <a:noAutofit/>
          </a:bodyPr>
          <a:lstStyle>
            <a:lvl1pPr algn="l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kumimoji="0" sz="4000" b="1" kern="1200" cap="all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Динамика собственных доходов  бюджета Отрадовского сельского поселения за последние 5 лет</a:t>
            </a:r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4439274"/>
              </p:ext>
            </p:extLst>
          </p:nvPr>
        </p:nvGraphicFramePr>
        <p:xfrm>
          <a:off x="517525" y="1603375"/>
          <a:ext cx="7889875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533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за 2015 год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9982188"/>
              </p:ext>
            </p:extLst>
          </p:nvPr>
        </p:nvGraphicFramePr>
        <p:xfrm>
          <a:off x="1043608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4515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4. Расходы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4418715" cy="33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2015 год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118820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2050</TotalTime>
  <Words>409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БЮДЖЕТ ДЛЯ ГРАЖДАН</vt:lpstr>
      <vt:lpstr>Уважаемые жители Отрадовского сельского  поселения!</vt:lpstr>
      <vt:lpstr>Слайд 3</vt:lpstr>
      <vt:lpstr>Объем налоговых и неналоговых доходов в бюджет сельского поселения                                                                                           (тыс.руб.)</vt:lpstr>
      <vt:lpstr> Наименьший процент исполнения сложился по налогу , взимаемому с применением упрощенной системой налогообложения– 49,2% от годового плана при прогнозируемом показателе не менее 95,5% от годового плана. Наилучшие показатели по исполнению доходной базы бюджета сложились по налогу ЕСХН – 126,9%, и прочим доходам ( компенсации затрат бюджетов сельских поселений).</vt:lpstr>
      <vt:lpstr>Слайд 6</vt:lpstr>
      <vt:lpstr>Распределение безвозмездных поступлений за 2015 год</vt:lpstr>
      <vt:lpstr>4. Расходы</vt:lpstr>
      <vt:lpstr>Распределение расходов по разделам и подразделам за 2015 год</vt:lpstr>
      <vt:lpstr>Динамика расходов бюджета Отрадовского сельского поселения Азовского района за последние 5 лет                                                                                         тыс.руб.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*</cp:lastModifiedBy>
  <cp:revision>502</cp:revision>
  <dcterms:created xsi:type="dcterms:W3CDTF">2014-05-15T13:46:29Z</dcterms:created>
  <dcterms:modified xsi:type="dcterms:W3CDTF">2016-04-14T06:35:40Z</dcterms:modified>
</cp:coreProperties>
</file>